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1ACE02A-62D8-4968-87B7-055C21893F97}">
  <a:tblStyle styleId="{E1ACE02A-62D8-4968-87B7-055C21893F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09F75FB-E777-4389-8586-DF4069AE3FC7}"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regular.fntdata"/><Relationship Id="rId21" Type="http://schemas.openxmlformats.org/officeDocument/2006/relationships/slide" Target="slides/slide15.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a479910f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a479910f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8469a760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8469a760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dc3a3c2b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dc3a3c2b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f47631d8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f47631d8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9c5379cd40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9c5379cd40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c5379cd4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9c5379cd4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af47631d8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af47631d8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9c5379cd40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9c5379cd40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f47631c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f47631c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9eb32d96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9eb32d96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dc3a3c2b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dc3a3c2b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f47631d8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f47631d8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dc3a3c2b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dc3a3c2b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dc3a3c2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dc3a3c2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a8469a760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a8469a760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8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0000"/>
                </a:solidFill>
              </a:rPr>
              <a:t>Emergency</a:t>
            </a:r>
            <a:r>
              <a:rPr lang="en"/>
              <a:t> Routing  </a:t>
            </a:r>
            <a:endParaRPr/>
          </a:p>
        </p:txBody>
      </p:sp>
      <p:sp>
        <p:nvSpPr>
          <p:cNvPr id="87" name="Google Shape;87;p13"/>
          <p:cNvSpPr txBox="1"/>
          <p:nvPr>
            <p:ph idx="1" type="subTitle"/>
          </p:nvPr>
        </p:nvSpPr>
        <p:spPr>
          <a:xfrm>
            <a:off x="5846125" y="4175400"/>
            <a:ext cx="28422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latin typeface="Courier New"/>
                <a:ea typeface="Courier New"/>
                <a:cs typeface="Courier New"/>
                <a:sym typeface="Courier New"/>
              </a:rPr>
              <a:t>Karthik Mohan</a:t>
            </a:r>
            <a:endParaRPr>
              <a:latin typeface="Courier New"/>
              <a:ea typeface="Courier New"/>
              <a:cs typeface="Courier New"/>
              <a:sym typeface="Courier New"/>
            </a:endParaRPr>
          </a:p>
          <a:p>
            <a:pPr indent="0" lvl="0" marL="0" rtl="0" algn="r">
              <a:spcBef>
                <a:spcPts val="0"/>
              </a:spcBef>
              <a:spcAft>
                <a:spcPts val="0"/>
              </a:spcAft>
              <a:buNone/>
            </a:pPr>
            <a:r>
              <a:rPr lang="en">
                <a:latin typeface="Courier New"/>
                <a:ea typeface="Courier New"/>
                <a:cs typeface="Courier New"/>
                <a:sym typeface="Courier New"/>
              </a:rPr>
              <a:t>Amarpreet Singh</a:t>
            </a:r>
            <a:endParaRPr>
              <a:latin typeface="Courier New"/>
              <a:ea typeface="Courier New"/>
              <a:cs typeface="Courier New"/>
              <a:sym typeface="Courier New"/>
            </a:endParaRPr>
          </a:p>
          <a:p>
            <a:pPr indent="0" lvl="0" marL="0" rtl="0" algn="r">
              <a:spcBef>
                <a:spcPts val="0"/>
              </a:spcBef>
              <a:spcAft>
                <a:spcPts val="0"/>
              </a:spcAft>
              <a:buNone/>
            </a:pPr>
            <a:r>
              <a:rPr lang="en">
                <a:latin typeface="Courier New"/>
                <a:ea typeface="Courier New"/>
                <a:cs typeface="Courier New"/>
                <a:sym typeface="Courier New"/>
              </a:rPr>
              <a:t>Nirmit Zinzuwadia</a:t>
            </a:r>
            <a:endParaRPr>
              <a:latin typeface="Courier New"/>
              <a:ea typeface="Courier New"/>
              <a:cs typeface="Courier New"/>
              <a:sym typeface="Courier New"/>
            </a:endParaRPr>
          </a:p>
        </p:txBody>
      </p:sp>
      <p:pic>
        <p:nvPicPr>
          <p:cNvPr id="88" name="Google Shape;88;p13"/>
          <p:cNvPicPr preferRelativeResize="0"/>
          <p:nvPr/>
        </p:nvPicPr>
        <p:blipFill>
          <a:blip r:embed="rId3">
            <a:alphaModFix/>
          </a:blip>
          <a:stretch>
            <a:fillRect/>
          </a:stretch>
        </p:blipFill>
        <p:spPr>
          <a:xfrm>
            <a:off x="6008450" y="2571738"/>
            <a:ext cx="2679875" cy="1172450"/>
          </a:xfrm>
          <a:prstGeom prst="rect">
            <a:avLst/>
          </a:prstGeom>
          <a:noFill/>
          <a:ln>
            <a:noFill/>
          </a:ln>
        </p:spPr>
      </p:pic>
      <p:pic>
        <p:nvPicPr>
          <p:cNvPr id="89" name="Google Shape;89;p13"/>
          <p:cNvPicPr preferRelativeResize="0"/>
          <p:nvPr/>
        </p:nvPicPr>
        <p:blipFill>
          <a:blip r:embed="rId4">
            <a:alphaModFix/>
          </a:blip>
          <a:stretch>
            <a:fillRect/>
          </a:stretch>
        </p:blipFill>
        <p:spPr>
          <a:xfrm>
            <a:off x="843575" y="2890350"/>
            <a:ext cx="1929438" cy="886200"/>
          </a:xfrm>
          <a:prstGeom prst="rect">
            <a:avLst/>
          </a:prstGeom>
          <a:noFill/>
          <a:ln>
            <a:noFill/>
          </a:ln>
        </p:spPr>
      </p:pic>
      <p:cxnSp>
        <p:nvCxnSpPr>
          <p:cNvPr id="90" name="Google Shape;90;p13"/>
          <p:cNvCxnSpPr/>
          <p:nvPr/>
        </p:nvCxnSpPr>
        <p:spPr>
          <a:xfrm flipH="1" rot="10800000">
            <a:off x="803200" y="3730125"/>
            <a:ext cx="7800300" cy="7800"/>
          </a:xfrm>
          <a:prstGeom prst="straightConnector1">
            <a:avLst/>
          </a:prstGeom>
          <a:noFill/>
          <a:ln cap="flat" cmpd="sng" w="38100">
            <a:solidFill>
              <a:srgbClr val="666666"/>
            </a:solidFill>
            <a:prstDash val="solid"/>
            <a:round/>
            <a:headEnd len="med" w="med" type="none"/>
            <a:tailEnd len="med" w="med" type="none"/>
          </a:ln>
        </p:spPr>
      </p:cxnSp>
      <p:pic>
        <p:nvPicPr>
          <p:cNvPr id="91" name="Google Shape;91;p13"/>
          <p:cNvPicPr preferRelativeResize="0"/>
          <p:nvPr/>
        </p:nvPicPr>
        <p:blipFill>
          <a:blip r:embed="rId5">
            <a:alphaModFix/>
          </a:blip>
          <a:stretch>
            <a:fillRect/>
          </a:stretch>
        </p:blipFill>
        <p:spPr>
          <a:xfrm>
            <a:off x="3835750" y="1984425"/>
            <a:ext cx="2347099" cy="2347100"/>
          </a:xfrm>
          <a:prstGeom prst="rect">
            <a:avLst/>
          </a:prstGeom>
          <a:noFill/>
          <a:ln>
            <a:noFill/>
          </a:ln>
        </p:spPr>
      </p:pic>
      <p:sp>
        <p:nvSpPr>
          <p:cNvPr id="92" name="Google Shape;92;p13"/>
          <p:cNvSpPr txBox="1"/>
          <p:nvPr>
            <p:ph idx="1" type="subTitle"/>
          </p:nvPr>
        </p:nvSpPr>
        <p:spPr>
          <a:xfrm>
            <a:off x="729450" y="4615200"/>
            <a:ext cx="1929600" cy="37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Final Presentation</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2"/>
          <p:cNvSpPr txBox="1"/>
          <p:nvPr>
            <p:ph type="title"/>
          </p:nvPr>
        </p:nvSpPr>
        <p:spPr>
          <a:xfrm>
            <a:off x="727650" y="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 2: Accidents &gt; EV - PSO</a:t>
            </a:r>
            <a:endParaRPr/>
          </a:p>
          <a:p>
            <a:pPr indent="0" lvl="0" marL="0" rtl="0" algn="ctr">
              <a:spcBef>
                <a:spcPts val="0"/>
              </a:spcBef>
              <a:spcAft>
                <a:spcPts val="0"/>
              </a:spcAft>
              <a:buNone/>
            </a:pPr>
            <a:r>
              <a:t/>
            </a:r>
            <a:endParaRPr/>
          </a:p>
        </p:txBody>
      </p:sp>
      <p:pic>
        <p:nvPicPr>
          <p:cNvPr id="179" name="Google Shape;179;p22"/>
          <p:cNvPicPr preferRelativeResize="0"/>
          <p:nvPr/>
        </p:nvPicPr>
        <p:blipFill rotWithShape="1">
          <a:blip r:embed="rId3">
            <a:alphaModFix/>
          </a:blip>
          <a:srcRect b="0" l="3485" r="1808" t="0"/>
          <a:stretch/>
        </p:blipFill>
        <p:spPr>
          <a:xfrm>
            <a:off x="727650" y="535200"/>
            <a:ext cx="7827075" cy="4532100"/>
          </a:xfrm>
          <a:prstGeom prst="rect">
            <a:avLst/>
          </a:prstGeom>
          <a:noFill/>
          <a:ln>
            <a:noFill/>
          </a:ln>
        </p:spPr>
      </p:pic>
      <p:sp>
        <p:nvSpPr>
          <p:cNvPr id="180" name="Google Shape;180;p22"/>
          <p:cNvSpPr txBox="1"/>
          <p:nvPr/>
        </p:nvSpPr>
        <p:spPr>
          <a:xfrm>
            <a:off x="727650" y="652925"/>
            <a:ext cx="2651700" cy="11592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FFFFFF"/>
                </a:solidFill>
                <a:latin typeface="Lato"/>
                <a:ea typeface="Lato"/>
                <a:cs typeface="Lato"/>
                <a:sym typeface="Lato"/>
              </a:rPr>
              <a:t>Hospital</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Fire Station</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Reroute from accidents</a:t>
            </a:r>
            <a:endParaRPr>
              <a:solidFill>
                <a:srgbClr val="FFFFFF"/>
              </a:solidFill>
              <a:latin typeface="Lato"/>
              <a:ea typeface="Lato"/>
              <a:cs typeface="Lato"/>
              <a:sym typeface="Lato"/>
            </a:endParaRPr>
          </a:p>
          <a:p>
            <a:pPr indent="0" lvl="0" marL="0" rtl="0" algn="l">
              <a:spcBef>
                <a:spcPts val="0"/>
              </a:spcBef>
              <a:spcAft>
                <a:spcPts val="0"/>
              </a:spcAft>
              <a:buNone/>
            </a:pPr>
            <a:r>
              <a:t/>
            </a:r>
            <a:endParaRPr sz="400">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Other points = accidents</a:t>
            </a:r>
            <a:endParaRPr>
              <a:solidFill>
                <a:srgbClr val="FFFFFF"/>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t>
            </a:r>
            <a:endParaRPr>
              <a:latin typeface="Lato"/>
              <a:ea typeface="Lato"/>
              <a:cs typeface="Lato"/>
              <a:sym typeface="Lato"/>
            </a:endParaRPr>
          </a:p>
        </p:txBody>
      </p:sp>
      <p:sp>
        <p:nvSpPr>
          <p:cNvPr id="181" name="Google Shape;181;p22"/>
          <p:cNvSpPr/>
          <p:nvPr/>
        </p:nvSpPr>
        <p:spPr>
          <a:xfrm>
            <a:off x="940850" y="786175"/>
            <a:ext cx="146700" cy="159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940850" y="988124"/>
            <a:ext cx="146700" cy="159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933349" y="1188001"/>
            <a:ext cx="146700" cy="1599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one is </a:t>
            </a:r>
            <a:r>
              <a:rPr lang="en"/>
              <a:t>better</a:t>
            </a:r>
            <a:r>
              <a:rPr lang="en"/>
              <a:t>?</a:t>
            </a:r>
            <a:endParaRPr/>
          </a:p>
        </p:txBody>
      </p:sp>
      <p:graphicFrame>
        <p:nvGraphicFramePr>
          <p:cNvPr id="189" name="Google Shape;189;p23"/>
          <p:cNvGraphicFramePr/>
          <p:nvPr/>
        </p:nvGraphicFramePr>
        <p:xfrm>
          <a:off x="729450" y="2124075"/>
          <a:ext cx="3000000" cy="3000000"/>
        </p:xfrm>
        <a:graphic>
          <a:graphicData uri="http://schemas.openxmlformats.org/drawingml/2006/table">
            <a:tbl>
              <a:tblPr>
                <a:noFill/>
                <a:tableStyleId>{A09F75FB-E777-4389-8586-DF4069AE3FC7}</a:tableStyleId>
              </a:tblPr>
              <a:tblGrid>
                <a:gridCol w="2562900"/>
                <a:gridCol w="2562900"/>
                <a:gridCol w="2562900"/>
              </a:tblGrid>
              <a:tr h="488950">
                <a:tc>
                  <a:txBody>
                    <a:bodyPr/>
                    <a:lstStyle/>
                    <a:p>
                      <a:pPr indent="0" lvl="0" marL="0" rtl="0" algn="ctr">
                        <a:spcBef>
                          <a:spcPts val="0"/>
                        </a:spcBef>
                        <a:spcAft>
                          <a:spcPts val="0"/>
                        </a:spcAft>
                        <a:buNone/>
                      </a:pPr>
                      <a:r>
                        <a:t/>
                      </a:r>
                      <a:endParaRPr sz="1600">
                        <a:latin typeface="Lato"/>
                        <a:ea typeface="Lato"/>
                        <a:cs typeface="Lato"/>
                        <a:sym typeface="Lato"/>
                      </a:endParaRPr>
                    </a:p>
                  </a:txBody>
                  <a:tcPr marT="63500" marB="63500" marR="63500" marL="63500" anchor="ctr">
                    <a:solidFill>
                      <a:srgbClr val="D9D9D9"/>
                    </a:solidFill>
                  </a:tcPr>
                </a:tc>
                <a:tc>
                  <a:txBody>
                    <a:bodyPr/>
                    <a:lstStyle/>
                    <a:p>
                      <a:pPr indent="0" lvl="0" marL="0" rtl="0" algn="ctr">
                        <a:spcBef>
                          <a:spcPts val="0"/>
                        </a:spcBef>
                        <a:spcAft>
                          <a:spcPts val="0"/>
                        </a:spcAft>
                        <a:buNone/>
                      </a:pPr>
                      <a:r>
                        <a:rPr b="1" lang="en" sz="1600">
                          <a:latin typeface="Lato"/>
                          <a:ea typeface="Lato"/>
                          <a:cs typeface="Lato"/>
                          <a:sym typeface="Lato"/>
                        </a:rPr>
                        <a:t>A*</a:t>
                      </a:r>
                      <a:endParaRPr b="1" sz="1600">
                        <a:latin typeface="Lato"/>
                        <a:ea typeface="Lato"/>
                        <a:cs typeface="Lato"/>
                        <a:sym typeface="Lato"/>
                      </a:endParaRPr>
                    </a:p>
                  </a:txBody>
                  <a:tcPr marT="63500" marB="63500" marR="63500" marL="63500" anchor="ctr">
                    <a:solidFill>
                      <a:srgbClr val="D9D9D9"/>
                    </a:solidFill>
                  </a:tcPr>
                </a:tc>
                <a:tc>
                  <a:txBody>
                    <a:bodyPr/>
                    <a:lstStyle/>
                    <a:p>
                      <a:pPr indent="0" lvl="0" marL="0" rtl="0" algn="ctr">
                        <a:spcBef>
                          <a:spcPts val="0"/>
                        </a:spcBef>
                        <a:spcAft>
                          <a:spcPts val="0"/>
                        </a:spcAft>
                        <a:buNone/>
                      </a:pPr>
                      <a:r>
                        <a:rPr b="1" lang="en" sz="1600">
                          <a:latin typeface="Lato"/>
                          <a:ea typeface="Lato"/>
                          <a:cs typeface="Lato"/>
                          <a:sym typeface="Lato"/>
                        </a:rPr>
                        <a:t>PSO</a:t>
                      </a:r>
                      <a:endParaRPr b="1" sz="1600">
                        <a:latin typeface="Lato"/>
                        <a:ea typeface="Lato"/>
                        <a:cs typeface="Lato"/>
                        <a:sym typeface="Lato"/>
                      </a:endParaRPr>
                    </a:p>
                  </a:txBody>
                  <a:tcPr marT="63500" marB="63500" marR="63500" marL="63500" anchor="ctr">
                    <a:solidFill>
                      <a:srgbClr val="D9D9D9"/>
                    </a:solidFill>
                  </a:tcPr>
                </a:tc>
              </a:tr>
              <a:tr h="488950">
                <a:tc>
                  <a:txBody>
                    <a:bodyPr/>
                    <a:lstStyle/>
                    <a:p>
                      <a:pPr indent="0" lvl="0" marL="0" rtl="0" algn="ctr">
                        <a:spcBef>
                          <a:spcPts val="0"/>
                        </a:spcBef>
                        <a:spcAft>
                          <a:spcPts val="0"/>
                        </a:spcAft>
                        <a:buNone/>
                      </a:pPr>
                      <a:r>
                        <a:rPr b="1" lang="en" sz="1600">
                          <a:latin typeface="Lato"/>
                          <a:ea typeface="Lato"/>
                          <a:cs typeface="Lato"/>
                          <a:sym typeface="Lato"/>
                        </a:rPr>
                        <a:t>Demo</a:t>
                      </a:r>
                      <a:r>
                        <a:rPr b="1" lang="en" sz="1600">
                          <a:latin typeface="Lato"/>
                          <a:ea typeface="Lato"/>
                          <a:cs typeface="Lato"/>
                          <a:sym typeface="Lato"/>
                        </a:rPr>
                        <a:t> 1</a:t>
                      </a:r>
                      <a:endParaRPr b="1" sz="1600">
                        <a:latin typeface="Lato"/>
                        <a:ea typeface="Lato"/>
                        <a:cs typeface="Lato"/>
                        <a:sym typeface="Lato"/>
                      </a:endParaRPr>
                    </a:p>
                  </a:txBody>
                  <a:tcPr marT="63500" marB="63500" marR="63500" marL="63500" anchor="ctr">
                    <a:solidFill>
                      <a:srgbClr val="CCCCCC"/>
                    </a:solidFill>
                  </a:tcPr>
                </a:tc>
                <a:tc>
                  <a:txBody>
                    <a:bodyPr/>
                    <a:lstStyle/>
                    <a:p>
                      <a:pPr indent="0" lvl="0" marL="0" rtl="0" algn="ctr">
                        <a:spcBef>
                          <a:spcPts val="0"/>
                        </a:spcBef>
                        <a:spcAft>
                          <a:spcPts val="0"/>
                        </a:spcAft>
                        <a:buNone/>
                      </a:pPr>
                      <a:r>
                        <a:rPr lang="en" sz="1600">
                          <a:latin typeface="Lato"/>
                          <a:ea typeface="Lato"/>
                          <a:cs typeface="Lato"/>
                          <a:sym typeface="Lato"/>
                        </a:rPr>
                        <a:t>1 min 37 sec</a:t>
                      </a:r>
                      <a:endParaRPr sz="1600">
                        <a:latin typeface="Lato"/>
                        <a:ea typeface="Lato"/>
                        <a:cs typeface="Lato"/>
                        <a:sym typeface="Lato"/>
                      </a:endParaRPr>
                    </a:p>
                  </a:txBody>
                  <a:tcPr marT="63500" marB="63500" marR="63500" marL="63500" anchor="ctr">
                    <a:solidFill>
                      <a:srgbClr val="D9EAD3"/>
                    </a:solidFill>
                  </a:tcPr>
                </a:tc>
                <a:tc>
                  <a:txBody>
                    <a:bodyPr/>
                    <a:lstStyle/>
                    <a:p>
                      <a:pPr indent="0" lvl="0" marL="0" marR="0" rtl="0" algn="ctr">
                        <a:lnSpc>
                          <a:spcPct val="100000"/>
                        </a:lnSpc>
                        <a:spcBef>
                          <a:spcPts val="0"/>
                        </a:spcBef>
                        <a:spcAft>
                          <a:spcPts val="0"/>
                        </a:spcAft>
                        <a:buNone/>
                      </a:pPr>
                      <a:r>
                        <a:rPr lang="en" sz="1600">
                          <a:latin typeface="Lato"/>
                          <a:ea typeface="Lato"/>
                          <a:cs typeface="Lato"/>
                          <a:sym typeface="Lato"/>
                        </a:rPr>
                        <a:t>3 min 43 sec</a:t>
                      </a:r>
                      <a:endParaRPr sz="1600">
                        <a:latin typeface="Lato"/>
                        <a:ea typeface="Lato"/>
                        <a:cs typeface="Lato"/>
                        <a:sym typeface="Lato"/>
                      </a:endParaRPr>
                    </a:p>
                  </a:txBody>
                  <a:tcPr marT="63500" marB="63500" marR="63500" marL="63500" anchor="ctr"/>
                </a:tc>
              </a:tr>
              <a:tr h="488950">
                <a:tc>
                  <a:txBody>
                    <a:bodyPr/>
                    <a:lstStyle/>
                    <a:p>
                      <a:pPr indent="0" lvl="0" marL="0" rtl="0" algn="ctr">
                        <a:spcBef>
                          <a:spcPts val="0"/>
                        </a:spcBef>
                        <a:spcAft>
                          <a:spcPts val="0"/>
                        </a:spcAft>
                        <a:buNone/>
                      </a:pPr>
                      <a:r>
                        <a:rPr b="1" lang="en" sz="1600">
                          <a:latin typeface="Lato"/>
                          <a:ea typeface="Lato"/>
                          <a:cs typeface="Lato"/>
                          <a:sym typeface="Lato"/>
                        </a:rPr>
                        <a:t>Demo</a:t>
                      </a:r>
                      <a:r>
                        <a:rPr b="1" lang="en" sz="1600">
                          <a:latin typeface="Lato"/>
                          <a:ea typeface="Lato"/>
                          <a:cs typeface="Lato"/>
                          <a:sym typeface="Lato"/>
                        </a:rPr>
                        <a:t> 2</a:t>
                      </a:r>
                      <a:endParaRPr b="1" sz="1600">
                        <a:latin typeface="Lato"/>
                        <a:ea typeface="Lato"/>
                        <a:cs typeface="Lato"/>
                        <a:sym typeface="Lato"/>
                      </a:endParaRPr>
                    </a:p>
                  </a:txBody>
                  <a:tcPr marT="63500" marB="63500" marR="63500" marL="63500" anchor="ctr">
                    <a:solidFill>
                      <a:srgbClr val="CCCCCC"/>
                    </a:solidFill>
                  </a:tcPr>
                </a:tc>
                <a:tc>
                  <a:txBody>
                    <a:bodyPr/>
                    <a:lstStyle/>
                    <a:p>
                      <a:pPr indent="0" lvl="0" marL="0" marR="0" rtl="0" algn="ctr">
                        <a:lnSpc>
                          <a:spcPct val="100000"/>
                        </a:lnSpc>
                        <a:spcBef>
                          <a:spcPts val="0"/>
                        </a:spcBef>
                        <a:spcAft>
                          <a:spcPts val="0"/>
                        </a:spcAft>
                        <a:buNone/>
                      </a:pPr>
                      <a:r>
                        <a:rPr lang="en" sz="1600">
                          <a:latin typeface="Lato"/>
                          <a:ea typeface="Lato"/>
                          <a:cs typeface="Lato"/>
                          <a:sym typeface="Lato"/>
                        </a:rPr>
                        <a:t>3 min 24 sec</a:t>
                      </a:r>
                      <a:endParaRPr sz="1600">
                        <a:latin typeface="Lato"/>
                        <a:ea typeface="Lato"/>
                        <a:cs typeface="Lato"/>
                        <a:sym typeface="Lato"/>
                      </a:endParaRPr>
                    </a:p>
                  </a:txBody>
                  <a:tcPr marT="63500" marB="63500" marR="63500" marL="63500" anchor="ctr">
                    <a:solidFill>
                      <a:srgbClr val="D9EAD3"/>
                    </a:solidFill>
                  </a:tcPr>
                </a:tc>
                <a:tc>
                  <a:txBody>
                    <a:bodyPr/>
                    <a:lstStyle/>
                    <a:p>
                      <a:pPr indent="0" lvl="0" marL="0" rtl="0" algn="ctr">
                        <a:spcBef>
                          <a:spcPts val="0"/>
                        </a:spcBef>
                        <a:spcAft>
                          <a:spcPts val="0"/>
                        </a:spcAft>
                        <a:buNone/>
                      </a:pPr>
                      <a:r>
                        <a:rPr lang="en" sz="1600">
                          <a:latin typeface="Lato"/>
                          <a:ea typeface="Lato"/>
                          <a:cs typeface="Lato"/>
                          <a:sym typeface="Lato"/>
                        </a:rPr>
                        <a:t>7 min 21 sec</a:t>
                      </a:r>
                      <a:endParaRPr sz="1600">
                        <a:latin typeface="Lato"/>
                        <a:ea typeface="Lato"/>
                        <a:cs typeface="Lato"/>
                        <a:sym typeface="Lato"/>
                      </a:endParaRPr>
                    </a:p>
                  </a:txBody>
                  <a:tcPr marT="63500" marB="63500" marR="63500" marL="63500" anchor="ctr"/>
                </a:tc>
              </a:tr>
            </a:tbl>
          </a:graphicData>
        </a:graphic>
      </p:graphicFrame>
      <p:sp>
        <p:nvSpPr>
          <p:cNvPr id="190" name="Google Shape;190;p23"/>
          <p:cNvSpPr txBox="1"/>
          <p:nvPr/>
        </p:nvSpPr>
        <p:spPr>
          <a:xfrm>
            <a:off x="687900" y="3910950"/>
            <a:ext cx="7771800" cy="895200"/>
          </a:xfrm>
          <a:prstGeom prst="rect">
            <a:avLst/>
          </a:prstGeom>
          <a:noFill/>
          <a:ln>
            <a:noFill/>
          </a:ln>
        </p:spPr>
        <p:txBody>
          <a:bodyPr anchorCtr="0" anchor="t" bIns="91425" lIns="91425" spcFirstLastPara="1" rIns="91425" wrap="square" tIns="91425">
            <a:noAutofit/>
          </a:bodyPr>
          <a:lstStyle/>
          <a:p>
            <a:pPr indent="0" lvl="0" marL="0" rtl="0" algn="ctr">
              <a:spcBef>
                <a:spcPts val="900"/>
              </a:spcBef>
              <a:spcAft>
                <a:spcPts val="0"/>
              </a:spcAft>
              <a:buNone/>
            </a:pPr>
            <a:r>
              <a:rPr lang="en" sz="1500">
                <a:latin typeface="Times New Roman"/>
                <a:ea typeface="Times New Roman"/>
                <a:cs typeface="Times New Roman"/>
                <a:sym typeface="Times New Roman"/>
              </a:rPr>
              <a:t>The reason for the longer execution time of PSO is because of the longer routes and less amenities, due to which the algorithm routes the responders available at the farthest places in the city to the emergency locations.</a:t>
            </a:r>
            <a:endParaRPr sz="1500">
              <a:latin typeface="Times New Roman"/>
              <a:ea typeface="Times New Roman"/>
              <a:cs typeface="Times New Roman"/>
              <a:sym typeface="Times New Roman"/>
            </a:endParaRPr>
          </a:p>
          <a:p>
            <a:pPr indent="0" lvl="0" marL="0" rtl="0" algn="l">
              <a:spcBef>
                <a:spcPts val="300"/>
              </a:spcBef>
              <a:spcAft>
                <a:spcPts val="0"/>
              </a:spcAft>
              <a:buNone/>
            </a:pPr>
            <a:r>
              <a:t/>
            </a:r>
            <a:endParaRPr sz="1500">
              <a:latin typeface="Lato"/>
              <a:ea typeface="Lato"/>
              <a:cs typeface="Lato"/>
              <a:sym typeface="Lato"/>
            </a:endParaRPr>
          </a:p>
        </p:txBody>
      </p:sp>
      <p:sp>
        <p:nvSpPr>
          <p:cNvPr id="191" name="Google Shape;191;p23"/>
          <p:cNvSpPr txBox="1"/>
          <p:nvPr/>
        </p:nvSpPr>
        <p:spPr>
          <a:xfrm>
            <a:off x="3091650" y="3480757"/>
            <a:ext cx="2960700" cy="430200"/>
          </a:xfrm>
          <a:prstGeom prst="rect">
            <a:avLst/>
          </a:prstGeom>
          <a:noFill/>
          <a:ln>
            <a:noFill/>
          </a:ln>
        </p:spPr>
        <p:txBody>
          <a:bodyPr anchorCtr="0" anchor="t" bIns="91425" lIns="91425" spcFirstLastPara="1" rIns="91425" wrap="square" tIns="91425">
            <a:noAutofit/>
          </a:bodyPr>
          <a:lstStyle/>
          <a:p>
            <a:pPr indent="0" lvl="0" marL="0" rtl="0" algn="ctr">
              <a:spcBef>
                <a:spcPts val="900"/>
              </a:spcBef>
              <a:spcAft>
                <a:spcPts val="300"/>
              </a:spcAft>
              <a:buNone/>
            </a:pPr>
            <a:r>
              <a:rPr lang="en" sz="1100">
                <a:latin typeface="Times New Roman"/>
                <a:ea typeface="Times New Roman"/>
                <a:cs typeface="Times New Roman"/>
                <a:sym typeface="Times New Roman"/>
              </a:rPr>
              <a:t>C</a:t>
            </a:r>
            <a:r>
              <a:rPr lang="en" sz="1100">
                <a:latin typeface="Times New Roman"/>
                <a:ea typeface="Times New Roman"/>
                <a:cs typeface="Times New Roman"/>
                <a:sym typeface="Times New Roman"/>
              </a:rPr>
              <a:t>PU runtime for each case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4"/>
          <p:cNvSpPr txBox="1"/>
          <p:nvPr>
            <p:ph idx="4294967295" type="title"/>
          </p:nvPr>
        </p:nvSpPr>
        <p:spPr>
          <a:xfrm>
            <a:off x="310963" y="76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a:t>
            </a:r>
            <a:endParaRPr/>
          </a:p>
        </p:txBody>
      </p:sp>
      <p:graphicFrame>
        <p:nvGraphicFramePr>
          <p:cNvPr id="197" name="Google Shape;197;p24"/>
          <p:cNvGraphicFramePr/>
          <p:nvPr/>
        </p:nvGraphicFramePr>
        <p:xfrm>
          <a:off x="360925" y="766665"/>
          <a:ext cx="3000000" cy="3000000"/>
        </p:xfrm>
        <a:graphic>
          <a:graphicData uri="http://schemas.openxmlformats.org/drawingml/2006/table">
            <a:tbl>
              <a:tblPr>
                <a:noFill/>
                <a:tableStyleId>{E1ACE02A-62D8-4968-87B7-055C21893F97}</a:tableStyleId>
              </a:tblPr>
              <a:tblGrid>
                <a:gridCol w="4782325"/>
                <a:gridCol w="3639825"/>
              </a:tblGrid>
              <a:tr h="310350">
                <a:tc>
                  <a:txBody>
                    <a:bodyPr/>
                    <a:lstStyle/>
                    <a:p>
                      <a:pPr indent="0" lvl="0" marL="0" rtl="0" algn="ctr">
                        <a:spcBef>
                          <a:spcPts val="0"/>
                        </a:spcBef>
                        <a:spcAft>
                          <a:spcPts val="0"/>
                        </a:spcAft>
                        <a:buNone/>
                      </a:pPr>
                      <a:r>
                        <a:rPr b="1" lang="en"/>
                        <a:t>Paper</a:t>
                      </a:r>
                      <a:endParaRPr b="1"/>
                    </a:p>
                  </a:txBody>
                  <a:tcPr marT="91425" marB="91425" marR="91425" marL="91425">
                    <a:solidFill>
                      <a:srgbClr val="C9DAF8"/>
                    </a:solidFill>
                  </a:tcPr>
                </a:tc>
                <a:tc>
                  <a:txBody>
                    <a:bodyPr/>
                    <a:lstStyle/>
                    <a:p>
                      <a:pPr indent="0" lvl="0" marL="0" rtl="0" algn="ctr">
                        <a:spcBef>
                          <a:spcPts val="0"/>
                        </a:spcBef>
                        <a:spcAft>
                          <a:spcPts val="0"/>
                        </a:spcAft>
                        <a:buNone/>
                      </a:pPr>
                      <a:r>
                        <a:rPr b="1" lang="en"/>
                        <a:t>Algorithm(s)</a:t>
                      </a:r>
                      <a:endParaRPr b="1"/>
                    </a:p>
                  </a:txBody>
                  <a:tcPr marT="91425" marB="91425" marR="91425" marL="91425">
                    <a:solidFill>
                      <a:srgbClr val="C9DAF8"/>
                    </a:solidFill>
                  </a:tcPr>
                </a:tc>
              </a:tr>
              <a:tr h="527300">
                <a:tc>
                  <a:txBody>
                    <a:bodyPr/>
                    <a:lstStyle/>
                    <a:p>
                      <a:pPr indent="0" lvl="0" marL="0" marR="0" rtl="0" algn="ctr">
                        <a:lnSpc>
                          <a:spcPct val="150000"/>
                        </a:lnSpc>
                        <a:spcBef>
                          <a:spcPts val="0"/>
                        </a:spcBef>
                        <a:spcAft>
                          <a:spcPts val="0"/>
                        </a:spcAft>
                        <a:buNone/>
                      </a:pPr>
                      <a:r>
                        <a:rPr b="1" lang="en" sz="1200">
                          <a:solidFill>
                            <a:schemeClr val="accent1"/>
                          </a:solidFill>
                          <a:latin typeface="Lato"/>
                          <a:ea typeface="Lato"/>
                          <a:cs typeface="Lato"/>
                          <a:sym typeface="Lato"/>
                        </a:rPr>
                        <a:t>A Discrete Inspired Bat Algorithm for Fire Truck Dispatch in Emergency [1]</a:t>
                      </a:r>
                      <a:endParaRPr b="1" sz="1200">
                        <a:solidFill>
                          <a:schemeClr val="accent1"/>
                        </a:solidFill>
                        <a:latin typeface="Lato"/>
                        <a:ea typeface="Lato"/>
                        <a:cs typeface="Lato"/>
                        <a:sym typeface="Lato"/>
                      </a:endParaRPr>
                    </a:p>
                  </a:txBody>
                  <a:tcPr marT="91425" marB="91425" marR="91425" marL="91425" anchor="ctr"/>
                </a:tc>
                <a:tc>
                  <a:txBody>
                    <a:bodyPr/>
                    <a:lstStyle/>
                    <a:p>
                      <a:pPr indent="0" lvl="0" marL="0" marR="0" rtl="0" algn="ctr">
                        <a:lnSpc>
                          <a:spcPct val="150000"/>
                        </a:lnSpc>
                        <a:spcBef>
                          <a:spcPts val="0"/>
                        </a:spcBef>
                        <a:spcAft>
                          <a:spcPts val="0"/>
                        </a:spcAft>
                        <a:buNone/>
                      </a:pPr>
                      <a:r>
                        <a:rPr lang="en" sz="1200">
                          <a:solidFill>
                            <a:schemeClr val="accent1"/>
                          </a:solidFill>
                          <a:latin typeface="Lato"/>
                          <a:ea typeface="Lato"/>
                          <a:cs typeface="Lato"/>
                          <a:sym typeface="Lato"/>
                        </a:rPr>
                        <a:t>Discrete Inspired Bat Algorithm</a:t>
                      </a:r>
                      <a:endParaRPr sz="1200">
                        <a:solidFill>
                          <a:schemeClr val="accent1"/>
                        </a:solidFill>
                        <a:latin typeface="Lato"/>
                        <a:ea typeface="Lato"/>
                        <a:cs typeface="Lato"/>
                        <a:sym typeface="Lato"/>
                      </a:endParaRPr>
                    </a:p>
                  </a:txBody>
                  <a:tcPr marT="91425" marB="91425" marR="91425" marL="91425" anchor="ctr"/>
                </a:tc>
              </a:tr>
              <a:tr h="664175">
                <a:tc>
                  <a:txBody>
                    <a:bodyPr/>
                    <a:lstStyle/>
                    <a:p>
                      <a:pPr indent="0" lvl="0" marL="0" marR="0" rtl="0" algn="ctr">
                        <a:lnSpc>
                          <a:spcPct val="150000"/>
                        </a:lnSpc>
                        <a:spcBef>
                          <a:spcPts val="0"/>
                        </a:spcBef>
                        <a:spcAft>
                          <a:spcPts val="0"/>
                        </a:spcAft>
                        <a:buNone/>
                      </a:pPr>
                      <a:r>
                        <a:rPr b="1" lang="en" sz="1200">
                          <a:solidFill>
                            <a:schemeClr val="accent1"/>
                          </a:solidFill>
                          <a:latin typeface="Lato"/>
                          <a:ea typeface="Lato"/>
                          <a:cs typeface="Lato"/>
                          <a:sym typeface="Lato"/>
                        </a:rPr>
                        <a:t>Performance Analysis of Genetic Algorithms for Route Computation Applied to Emergency Vehicles in Uncertain Traffic [2]</a:t>
                      </a:r>
                      <a:endParaRPr b="1" sz="1200">
                        <a:solidFill>
                          <a:schemeClr val="accent1"/>
                        </a:solidFill>
                        <a:latin typeface="Lato"/>
                        <a:ea typeface="Lato"/>
                        <a:cs typeface="Lato"/>
                        <a:sym typeface="Lato"/>
                      </a:endParaRPr>
                    </a:p>
                  </a:txBody>
                  <a:tcPr marT="91425" marB="91425" marR="91425" marL="91425" anchor="ctr"/>
                </a:tc>
                <a:tc>
                  <a:txBody>
                    <a:bodyPr/>
                    <a:lstStyle/>
                    <a:p>
                      <a:pPr indent="0" lvl="0" marL="0" marR="0" rtl="0" algn="ctr">
                        <a:lnSpc>
                          <a:spcPct val="150000"/>
                        </a:lnSpc>
                        <a:spcBef>
                          <a:spcPts val="0"/>
                        </a:spcBef>
                        <a:spcAft>
                          <a:spcPts val="0"/>
                        </a:spcAft>
                        <a:buNone/>
                      </a:pPr>
                      <a:r>
                        <a:rPr lang="en" sz="1200">
                          <a:solidFill>
                            <a:schemeClr val="accent1"/>
                          </a:solidFill>
                          <a:latin typeface="Lato"/>
                          <a:ea typeface="Lato"/>
                          <a:cs typeface="Lato"/>
                          <a:sym typeface="Lato"/>
                        </a:rPr>
                        <a:t>Genetic Algorithms</a:t>
                      </a:r>
                      <a:endParaRPr sz="1200">
                        <a:solidFill>
                          <a:schemeClr val="accent1"/>
                        </a:solidFill>
                        <a:latin typeface="Lato"/>
                        <a:ea typeface="Lato"/>
                        <a:cs typeface="Lato"/>
                        <a:sym typeface="Lato"/>
                      </a:endParaRPr>
                    </a:p>
                  </a:txBody>
                  <a:tcPr marT="91425" marB="91425" marR="91425" marL="91425" anchor="ctr"/>
                </a:tc>
              </a:tr>
              <a:tr h="732200">
                <a:tc>
                  <a:txBody>
                    <a:bodyPr/>
                    <a:lstStyle/>
                    <a:p>
                      <a:pPr indent="0" lvl="0" marL="0" marR="0" rtl="0" algn="ctr">
                        <a:lnSpc>
                          <a:spcPct val="150000"/>
                        </a:lnSpc>
                        <a:spcBef>
                          <a:spcPts val="0"/>
                        </a:spcBef>
                        <a:spcAft>
                          <a:spcPts val="0"/>
                        </a:spcAft>
                        <a:buNone/>
                      </a:pPr>
                      <a:r>
                        <a:rPr b="1" lang="en" sz="1200">
                          <a:solidFill>
                            <a:schemeClr val="accent1"/>
                          </a:solidFill>
                          <a:latin typeface="Lato"/>
                          <a:ea typeface="Lato"/>
                          <a:cs typeface="Lato"/>
                          <a:sym typeface="Lato"/>
                        </a:rPr>
                        <a:t>Dispatching fire trucks under stochastic driving times [3]</a:t>
                      </a:r>
                      <a:endParaRPr b="1" sz="1200">
                        <a:solidFill>
                          <a:schemeClr val="accent1"/>
                        </a:solidFill>
                        <a:latin typeface="Lato"/>
                        <a:ea typeface="Lato"/>
                        <a:cs typeface="Lato"/>
                        <a:sym typeface="Lato"/>
                      </a:endParaRPr>
                    </a:p>
                  </a:txBody>
                  <a:tcPr marT="91425" marB="91425" marR="91425" marL="91425" anchor="ctr"/>
                </a:tc>
                <a:tc>
                  <a:txBody>
                    <a:bodyPr/>
                    <a:lstStyle/>
                    <a:p>
                      <a:pPr indent="0" lvl="0" marL="0" marR="0" rtl="0" algn="ctr">
                        <a:lnSpc>
                          <a:spcPct val="150000"/>
                        </a:lnSpc>
                        <a:spcBef>
                          <a:spcPts val="0"/>
                        </a:spcBef>
                        <a:spcAft>
                          <a:spcPts val="0"/>
                        </a:spcAft>
                        <a:buNone/>
                      </a:pPr>
                      <a:r>
                        <a:rPr lang="en" sz="1200">
                          <a:solidFill>
                            <a:schemeClr val="accent1"/>
                          </a:solidFill>
                          <a:latin typeface="Lato"/>
                          <a:ea typeface="Lato"/>
                          <a:cs typeface="Lato"/>
                          <a:sym typeface="Lato"/>
                        </a:rPr>
                        <a:t>Markov Chain and heuristic based on a queueing approximation</a:t>
                      </a:r>
                      <a:endParaRPr sz="1200">
                        <a:solidFill>
                          <a:schemeClr val="accent1"/>
                        </a:solidFill>
                        <a:latin typeface="Lato"/>
                        <a:ea typeface="Lato"/>
                        <a:cs typeface="Lato"/>
                        <a:sym typeface="Lato"/>
                      </a:endParaRPr>
                    </a:p>
                  </a:txBody>
                  <a:tcPr marT="91425" marB="91425" marR="91425" marL="91425" anchor="ctr"/>
                </a:tc>
              </a:tr>
              <a:tr h="536350">
                <a:tc>
                  <a:txBody>
                    <a:bodyPr/>
                    <a:lstStyle/>
                    <a:p>
                      <a:pPr indent="0" lvl="0" marL="0" marR="0" rtl="0" algn="ctr">
                        <a:lnSpc>
                          <a:spcPct val="150000"/>
                        </a:lnSpc>
                        <a:spcBef>
                          <a:spcPts val="0"/>
                        </a:spcBef>
                        <a:spcAft>
                          <a:spcPts val="0"/>
                        </a:spcAft>
                        <a:buNone/>
                      </a:pPr>
                      <a:r>
                        <a:rPr b="1" lang="en" sz="1200">
                          <a:solidFill>
                            <a:schemeClr val="accent1"/>
                          </a:solidFill>
                          <a:latin typeface="Lato"/>
                          <a:ea typeface="Lato"/>
                          <a:cs typeface="Lato"/>
                          <a:sym typeface="Lato"/>
                        </a:rPr>
                        <a:t>An Optimization Model for Real-Time Emergency Vehicle Dispatching and Routing [4]</a:t>
                      </a:r>
                      <a:endParaRPr b="1" sz="1200">
                        <a:solidFill>
                          <a:schemeClr val="accent1"/>
                        </a:solidFill>
                        <a:latin typeface="Lato"/>
                        <a:ea typeface="Lato"/>
                        <a:cs typeface="Lato"/>
                        <a:sym typeface="Lato"/>
                      </a:endParaRPr>
                    </a:p>
                  </a:txBody>
                  <a:tcPr marT="91425" marB="91425" marR="91425" marL="91425" anchor="ctr"/>
                </a:tc>
                <a:tc>
                  <a:txBody>
                    <a:bodyPr/>
                    <a:lstStyle/>
                    <a:p>
                      <a:pPr indent="0" lvl="0" marL="0" marR="0" rtl="0" algn="ctr">
                        <a:lnSpc>
                          <a:spcPct val="150000"/>
                        </a:lnSpc>
                        <a:spcBef>
                          <a:spcPts val="0"/>
                        </a:spcBef>
                        <a:spcAft>
                          <a:spcPts val="0"/>
                        </a:spcAft>
                        <a:buNone/>
                      </a:pPr>
                      <a:r>
                        <a:rPr lang="en" sz="1200">
                          <a:solidFill>
                            <a:schemeClr val="accent1"/>
                          </a:solidFill>
                          <a:latin typeface="Lato"/>
                          <a:ea typeface="Lato"/>
                          <a:cs typeface="Lato"/>
                          <a:sym typeface="Lato"/>
                        </a:rPr>
                        <a:t>Dynamic shortest path algorithm</a:t>
                      </a:r>
                      <a:endParaRPr sz="1200">
                        <a:solidFill>
                          <a:schemeClr val="accent1"/>
                        </a:solidFill>
                        <a:latin typeface="Lato"/>
                        <a:ea typeface="Lato"/>
                        <a:cs typeface="Lato"/>
                        <a:sym typeface="Lato"/>
                      </a:endParaRPr>
                    </a:p>
                  </a:txBody>
                  <a:tcPr marT="91425" marB="91425" marR="91425" marL="91425" anchor="ctr"/>
                </a:tc>
              </a:tr>
              <a:tr h="732200">
                <a:tc>
                  <a:txBody>
                    <a:bodyPr/>
                    <a:lstStyle/>
                    <a:p>
                      <a:pPr indent="0" lvl="0" marL="0" marR="0" rtl="0" algn="ctr">
                        <a:lnSpc>
                          <a:spcPct val="150000"/>
                        </a:lnSpc>
                        <a:spcBef>
                          <a:spcPts val="0"/>
                        </a:spcBef>
                        <a:spcAft>
                          <a:spcPts val="0"/>
                        </a:spcAft>
                        <a:buNone/>
                      </a:pPr>
                      <a:r>
                        <a:rPr b="1" lang="en" sz="1200">
                          <a:solidFill>
                            <a:schemeClr val="accent1"/>
                          </a:solidFill>
                          <a:latin typeface="Lato"/>
                          <a:ea typeface="Lato"/>
                          <a:cs typeface="Lato"/>
                          <a:sym typeface="Lato"/>
                        </a:rPr>
                        <a:t>The Emergency Vehicle Routing Problem with Uncertain Demand under Sustainability Environments [5]</a:t>
                      </a:r>
                      <a:endParaRPr b="1" sz="1200">
                        <a:solidFill>
                          <a:schemeClr val="accent1"/>
                        </a:solidFill>
                        <a:latin typeface="Lato"/>
                        <a:ea typeface="Lato"/>
                        <a:cs typeface="Lato"/>
                        <a:sym typeface="Lato"/>
                      </a:endParaRPr>
                    </a:p>
                  </a:txBody>
                  <a:tcPr marT="91425" marB="91425" marR="91425" marL="91425" anchor="ctr"/>
                </a:tc>
                <a:tc>
                  <a:txBody>
                    <a:bodyPr/>
                    <a:lstStyle/>
                    <a:p>
                      <a:pPr indent="0" lvl="0" marL="0" marR="0" rtl="0" algn="ctr">
                        <a:lnSpc>
                          <a:spcPct val="150000"/>
                        </a:lnSpc>
                        <a:spcBef>
                          <a:spcPts val="0"/>
                        </a:spcBef>
                        <a:spcAft>
                          <a:spcPts val="0"/>
                        </a:spcAft>
                        <a:buNone/>
                      </a:pPr>
                      <a:r>
                        <a:rPr lang="en" sz="1200">
                          <a:solidFill>
                            <a:schemeClr val="accent1"/>
                          </a:solidFill>
                          <a:latin typeface="Lato"/>
                          <a:ea typeface="Lato"/>
                          <a:cs typeface="Lato"/>
                          <a:sym typeface="Lato"/>
                        </a:rPr>
                        <a:t>Hybrid algorithmic approach: particle swarm optimization algorithm and path relinking strategy</a:t>
                      </a:r>
                      <a:endParaRPr sz="1200">
                        <a:solidFill>
                          <a:schemeClr val="accent1"/>
                        </a:solidFill>
                        <a:latin typeface="Lato"/>
                        <a:ea typeface="Lato"/>
                        <a:cs typeface="Lato"/>
                        <a:sym typeface="Lato"/>
                      </a:endParaRPr>
                    </a:p>
                  </a:txBody>
                  <a:tcPr marT="91425" marB="91425" marR="91425" marL="91425" anchor="ct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03" name="Google Shape;203;p25"/>
          <p:cNvSpPr txBox="1"/>
          <p:nvPr>
            <p:ph idx="1" type="body"/>
          </p:nvPr>
        </p:nvSpPr>
        <p:spPr>
          <a:xfrm>
            <a:off x="729450" y="1939850"/>
            <a:ext cx="7945200" cy="3030300"/>
          </a:xfrm>
          <a:prstGeom prst="rect">
            <a:avLst/>
          </a:prstGeom>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b="1" lang="en" sz="1400"/>
              <a:t>Algorithms explored</a:t>
            </a:r>
            <a:endParaRPr b="1" sz="1400"/>
          </a:p>
          <a:p>
            <a:pPr indent="-304800" lvl="1" marL="914400" rtl="0" algn="l">
              <a:lnSpc>
                <a:spcPct val="150000"/>
              </a:lnSpc>
              <a:spcBef>
                <a:spcPts val="0"/>
              </a:spcBef>
              <a:spcAft>
                <a:spcPts val="0"/>
              </a:spcAft>
              <a:buSzPts val="1200"/>
              <a:buChar char="◆"/>
            </a:pPr>
            <a:r>
              <a:rPr lang="en" sz="1200"/>
              <a:t> </a:t>
            </a:r>
            <a:r>
              <a:rPr lang="en" sz="1200"/>
              <a:t>A* and PSO</a:t>
            </a:r>
            <a:endParaRPr sz="1200"/>
          </a:p>
          <a:p>
            <a:pPr indent="0" lvl="0" marL="0" rtl="0" algn="l">
              <a:lnSpc>
                <a:spcPct val="150000"/>
              </a:lnSpc>
              <a:spcBef>
                <a:spcPts val="0"/>
              </a:spcBef>
              <a:spcAft>
                <a:spcPts val="0"/>
              </a:spcAft>
              <a:buNone/>
            </a:pPr>
            <a:r>
              <a:t/>
            </a:r>
            <a:endParaRPr sz="700"/>
          </a:p>
          <a:p>
            <a:pPr indent="-317500" lvl="0" marL="457200" rtl="0" algn="l">
              <a:lnSpc>
                <a:spcPct val="150000"/>
              </a:lnSpc>
              <a:spcBef>
                <a:spcPts val="0"/>
              </a:spcBef>
              <a:spcAft>
                <a:spcPts val="0"/>
              </a:spcAft>
              <a:buSzPts val="1400"/>
              <a:buChar char="➔"/>
            </a:pPr>
            <a:r>
              <a:rPr b="1" lang="en" sz="1400"/>
              <a:t>Heuristics used</a:t>
            </a:r>
            <a:endParaRPr b="1" sz="1400"/>
          </a:p>
          <a:p>
            <a:pPr indent="-304800" lvl="1" marL="914400" rtl="0" algn="l">
              <a:lnSpc>
                <a:spcPct val="150000"/>
              </a:lnSpc>
              <a:spcBef>
                <a:spcPts val="0"/>
              </a:spcBef>
              <a:spcAft>
                <a:spcPts val="0"/>
              </a:spcAft>
              <a:buSzPts val="1200"/>
              <a:buChar char="◆"/>
            </a:pPr>
            <a:r>
              <a:rPr lang="en" sz="1200"/>
              <a:t>Live and Historical Traffic Incidents</a:t>
            </a:r>
            <a:endParaRPr sz="1200"/>
          </a:p>
          <a:p>
            <a:pPr indent="0" lvl="0" marL="0" rtl="0" algn="l">
              <a:lnSpc>
                <a:spcPct val="150000"/>
              </a:lnSpc>
              <a:spcBef>
                <a:spcPts val="0"/>
              </a:spcBef>
              <a:spcAft>
                <a:spcPts val="0"/>
              </a:spcAft>
              <a:buNone/>
            </a:pPr>
            <a:r>
              <a:t/>
            </a:r>
            <a:endParaRPr sz="700"/>
          </a:p>
          <a:p>
            <a:pPr indent="-317500" lvl="0" marL="457200" rtl="0" algn="l">
              <a:lnSpc>
                <a:spcPct val="150000"/>
              </a:lnSpc>
              <a:spcBef>
                <a:spcPts val="0"/>
              </a:spcBef>
              <a:spcAft>
                <a:spcPts val="0"/>
              </a:spcAft>
              <a:buSzPts val="1400"/>
              <a:buChar char="➔"/>
            </a:pPr>
            <a:r>
              <a:rPr b="1" lang="en" sz="1400"/>
              <a:t>Next steps</a:t>
            </a:r>
            <a:endParaRPr b="1" sz="1400"/>
          </a:p>
          <a:p>
            <a:pPr indent="-304800" lvl="1" marL="914400" rtl="0" algn="l">
              <a:lnSpc>
                <a:spcPct val="150000"/>
              </a:lnSpc>
              <a:spcBef>
                <a:spcPts val="0"/>
              </a:spcBef>
              <a:spcAft>
                <a:spcPts val="0"/>
              </a:spcAft>
              <a:buSzPts val="1200"/>
              <a:buChar char="◆"/>
            </a:pPr>
            <a:r>
              <a:rPr lang="en" sz="1200"/>
              <a:t>Exploration of larger region than </a:t>
            </a:r>
            <a:r>
              <a:rPr b="1" lang="en" sz="1200"/>
              <a:t>North York</a:t>
            </a:r>
            <a:endParaRPr b="1" sz="1200"/>
          </a:p>
          <a:p>
            <a:pPr indent="-304800" lvl="1" marL="914400" rtl="0" algn="l">
              <a:lnSpc>
                <a:spcPct val="150000"/>
              </a:lnSpc>
              <a:spcBef>
                <a:spcPts val="0"/>
              </a:spcBef>
              <a:spcAft>
                <a:spcPts val="0"/>
              </a:spcAft>
              <a:buSzPts val="1200"/>
              <a:buChar char="◆"/>
            </a:pPr>
            <a:r>
              <a:rPr lang="en" sz="1200"/>
              <a:t>Improving performance by reducing runtime</a:t>
            </a:r>
            <a:endParaRPr sz="1200"/>
          </a:p>
          <a:p>
            <a:pPr indent="-304800" lvl="1" marL="914400" rtl="0" algn="l">
              <a:lnSpc>
                <a:spcPct val="150000"/>
              </a:lnSpc>
              <a:spcBef>
                <a:spcPts val="0"/>
              </a:spcBef>
              <a:spcAft>
                <a:spcPts val="0"/>
              </a:spcAft>
              <a:buSzPts val="1200"/>
              <a:buChar char="◆"/>
            </a:pPr>
            <a:r>
              <a:rPr lang="en" sz="1200"/>
              <a:t>Evaluate the performance with more non deterministic algorithms</a:t>
            </a:r>
            <a:endParaRPr sz="1200"/>
          </a:p>
          <a:p>
            <a:pPr indent="0" lvl="0" marL="0" rtl="0" algn="just">
              <a:lnSpc>
                <a:spcPct val="150000"/>
              </a:lnSpc>
              <a:spcBef>
                <a:spcPts val="900"/>
              </a:spcBef>
              <a:spcAft>
                <a:spcPts val="3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&amp; 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14" name="Google Shape;214;p27"/>
          <p:cNvSpPr txBox="1"/>
          <p:nvPr>
            <p:ph idx="1" type="body"/>
          </p:nvPr>
        </p:nvSpPr>
        <p:spPr>
          <a:xfrm>
            <a:off x="729450" y="1945625"/>
            <a:ext cx="7878600" cy="2625000"/>
          </a:xfrm>
          <a:prstGeom prst="rect">
            <a:avLst/>
          </a:prstGeom>
        </p:spPr>
        <p:txBody>
          <a:bodyPr anchorCtr="0" anchor="t" bIns="91425" lIns="91425" spcFirstLastPara="1" rIns="91425" wrap="square" tIns="91425">
            <a:noAutofit/>
          </a:bodyPr>
          <a:lstStyle/>
          <a:p>
            <a:pPr indent="-180975" lvl="0" marL="180975" rtl="0" algn="l">
              <a:lnSpc>
                <a:spcPct val="100000"/>
              </a:lnSpc>
              <a:spcBef>
                <a:spcPts val="900"/>
              </a:spcBef>
              <a:spcAft>
                <a:spcPts val="0"/>
              </a:spcAft>
              <a:buNone/>
            </a:pPr>
            <a:r>
              <a:rPr lang="en" sz="1100">
                <a:solidFill>
                  <a:srgbClr val="000000"/>
                </a:solidFill>
                <a:latin typeface="Times New Roman"/>
                <a:ea typeface="Times New Roman"/>
                <a:cs typeface="Times New Roman"/>
                <a:sym typeface="Times New Roman"/>
              </a:rPr>
              <a:t>[1] Trachanatzi, D., Rigakis, M., Marinaki, M., &amp; Marinakis, Y. (2020). A Discrete Inspired Bat Algorithm for Fire Truck Dispatch in Emergency. Natural Risk Management and Engineering: NatRisk Project, 203.</a:t>
            </a:r>
            <a:endParaRPr sz="1100">
              <a:solidFill>
                <a:srgbClr val="000000"/>
              </a:solidFill>
              <a:latin typeface="Times New Roman"/>
              <a:ea typeface="Times New Roman"/>
              <a:cs typeface="Times New Roman"/>
              <a:sym typeface="Times New Roman"/>
            </a:endParaRPr>
          </a:p>
          <a:p>
            <a:pPr indent="-180975" lvl="0" marL="180975" rtl="0" algn="l">
              <a:lnSpc>
                <a:spcPct val="100000"/>
              </a:lnSpc>
              <a:spcBef>
                <a:spcPts val="900"/>
              </a:spcBef>
              <a:spcAft>
                <a:spcPts val="0"/>
              </a:spcAft>
              <a:buNone/>
            </a:pPr>
            <a:r>
              <a:rPr lang="en" sz="1100">
                <a:solidFill>
                  <a:srgbClr val="000000"/>
                </a:solidFill>
                <a:latin typeface="Times New Roman"/>
                <a:ea typeface="Times New Roman"/>
                <a:cs typeface="Times New Roman"/>
                <a:sym typeface="Times New Roman"/>
              </a:rPr>
              <a:t>[2] Constantinescu, Vlad &amp; Patrascu, Monica. (2020). PERFORMANCE ANALYSIS OF GENETIC ALGORITHMS FOR ROUTE COMPUTATION APPLIED TO EMERGENCY VEHICLES IN UNCERTAIN TRAFFIC.</a:t>
            </a:r>
            <a:endParaRPr sz="1100">
              <a:solidFill>
                <a:srgbClr val="000000"/>
              </a:solidFill>
              <a:latin typeface="Times New Roman"/>
              <a:ea typeface="Times New Roman"/>
              <a:cs typeface="Times New Roman"/>
              <a:sym typeface="Times New Roman"/>
            </a:endParaRPr>
          </a:p>
          <a:p>
            <a:pPr indent="-180975" lvl="0" marL="180975" rtl="0" algn="l">
              <a:lnSpc>
                <a:spcPct val="100000"/>
              </a:lnSpc>
              <a:spcBef>
                <a:spcPts val="900"/>
              </a:spcBef>
              <a:spcAft>
                <a:spcPts val="0"/>
              </a:spcAft>
              <a:buNone/>
            </a:pPr>
            <a:r>
              <a:rPr lang="en" sz="1100">
                <a:solidFill>
                  <a:srgbClr val="000000"/>
                </a:solidFill>
                <a:latin typeface="Times New Roman"/>
                <a:ea typeface="Times New Roman"/>
                <a:cs typeface="Times New Roman"/>
                <a:sym typeface="Times New Roman"/>
              </a:rPr>
              <a:t>[3] Usanov, D., van de Ven, P. M., &amp; van der Mei, R. D. (2020). Dispatching fire trucks under stochastic driving times. Computers &amp; Operations Research, 114, 104829.</a:t>
            </a:r>
            <a:endParaRPr sz="1100">
              <a:solidFill>
                <a:srgbClr val="000000"/>
              </a:solidFill>
              <a:latin typeface="Times New Roman"/>
              <a:ea typeface="Times New Roman"/>
              <a:cs typeface="Times New Roman"/>
              <a:sym typeface="Times New Roman"/>
            </a:endParaRPr>
          </a:p>
          <a:p>
            <a:pPr indent="-180975" lvl="0" marL="180975" rtl="0" algn="l">
              <a:lnSpc>
                <a:spcPct val="100000"/>
              </a:lnSpc>
              <a:spcBef>
                <a:spcPts val="900"/>
              </a:spcBef>
              <a:spcAft>
                <a:spcPts val="0"/>
              </a:spcAft>
              <a:buNone/>
            </a:pPr>
            <a:r>
              <a:rPr lang="en" sz="1200">
                <a:solidFill>
                  <a:srgbClr val="000000"/>
                </a:solidFill>
                <a:latin typeface="Times New Roman"/>
                <a:ea typeface="Times New Roman"/>
                <a:cs typeface="Times New Roman"/>
                <a:sym typeface="Times New Roman"/>
              </a:rPr>
              <a:t>[4]</a:t>
            </a:r>
            <a:r>
              <a:rPr lang="en" sz="1000" cap="small">
                <a:solidFill>
                  <a:srgbClr val="000000"/>
                </a:solidFill>
                <a:latin typeface="Times New Roman"/>
                <a:ea typeface="Times New Roman"/>
                <a:cs typeface="Times New Roman"/>
                <a:sym typeface="Times New Roman"/>
              </a:rPr>
              <a:t> </a:t>
            </a:r>
            <a:r>
              <a:rPr lang="en" sz="1100">
                <a:solidFill>
                  <a:srgbClr val="000000"/>
                </a:solidFill>
                <a:latin typeface="Times New Roman"/>
                <a:ea typeface="Times New Roman"/>
                <a:cs typeface="Times New Roman"/>
                <a:sym typeface="Times New Roman"/>
              </a:rPr>
              <a:t>A. Haghani, H. Hu, Q. Tian. “An Optimization Model for Real-Time Emergency Vehicle Dispatching and Routing”. In Transportation Research Board. 2013. </a:t>
            </a:r>
            <a:endParaRPr sz="1200" u="sng">
              <a:solidFill>
                <a:srgbClr val="954F72"/>
              </a:solidFill>
              <a:latin typeface="Times New Roman"/>
              <a:ea typeface="Times New Roman"/>
              <a:cs typeface="Times New Roman"/>
              <a:sym typeface="Times New Roman"/>
            </a:endParaRPr>
          </a:p>
          <a:p>
            <a:pPr indent="-180975" lvl="0" marL="180975" rtl="0" algn="l">
              <a:lnSpc>
                <a:spcPct val="100000"/>
              </a:lnSpc>
              <a:spcBef>
                <a:spcPts val="900"/>
              </a:spcBef>
              <a:spcAft>
                <a:spcPts val="300"/>
              </a:spcAft>
              <a:buNone/>
            </a:pPr>
            <a:r>
              <a:rPr lang="en" sz="1200">
                <a:solidFill>
                  <a:srgbClr val="000000"/>
                </a:solidFill>
                <a:latin typeface="Times New Roman"/>
                <a:ea typeface="Times New Roman"/>
                <a:cs typeface="Times New Roman"/>
                <a:sym typeface="Times New Roman"/>
              </a:rPr>
              <a:t>[5]</a:t>
            </a:r>
            <a:r>
              <a:rPr lang="en" sz="1100">
                <a:solidFill>
                  <a:srgbClr val="000000"/>
                </a:solidFill>
                <a:latin typeface="Times New Roman"/>
                <a:ea typeface="Times New Roman"/>
                <a:cs typeface="Times New Roman"/>
                <a:sym typeface="Times New Roman"/>
              </a:rPr>
              <a:t> Qin, Jin &amp; Ye, Yong &amp; Cheng, Bi-rong &amp; Zhao, Xiaobo &amp; Ni, Linling. (2017). The Emergency Vehicle Routing Problem with Uncertain Demand under Sustainability Environments. Sustainability. 9. 288. 10.3390/su9020288.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pic>
        <p:nvPicPr>
          <p:cNvPr id="98" name="Google Shape;98;p14"/>
          <p:cNvPicPr preferRelativeResize="0"/>
          <p:nvPr/>
        </p:nvPicPr>
        <p:blipFill>
          <a:blip r:embed="rId3">
            <a:alphaModFix/>
          </a:blip>
          <a:stretch>
            <a:fillRect/>
          </a:stretch>
        </p:blipFill>
        <p:spPr>
          <a:xfrm>
            <a:off x="4865450" y="1570575"/>
            <a:ext cx="4278550" cy="2567125"/>
          </a:xfrm>
          <a:prstGeom prst="rect">
            <a:avLst/>
          </a:prstGeom>
          <a:noFill/>
          <a:ln>
            <a:noFill/>
          </a:ln>
        </p:spPr>
      </p:pic>
      <p:sp>
        <p:nvSpPr>
          <p:cNvPr id="99" name="Google Shape;99;p14"/>
          <p:cNvSpPr txBox="1"/>
          <p:nvPr>
            <p:ph idx="1" type="body"/>
          </p:nvPr>
        </p:nvSpPr>
        <p:spPr>
          <a:xfrm>
            <a:off x="729450" y="1939850"/>
            <a:ext cx="5132400" cy="2879400"/>
          </a:xfrm>
          <a:prstGeom prst="rect">
            <a:avLst/>
          </a:prstGeom>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t/>
            </a:r>
            <a:endParaRPr b="1" sz="1400">
              <a:solidFill>
                <a:schemeClr val="accent3"/>
              </a:solidFill>
            </a:endParaRPr>
          </a:p>
          <a:p>
            <a:pPr indent="0" lvl="0" marL="0" rtl="0" algn="just">
              <a:lnSpc>
                <a:spcPct val="100000"/>
              </a:lnSpc>
              <a:spcBef>
                <a:spcPts val="0"/>
              </a:spcBef>
              <a:spcAft>
                <a:spcPts val="0"/>
              </a:spcAft>
              <a:buNone/>
            </a:pPr>
            <a:r>
              <a:t/>
            </a:r>
            <a:endParaRPr b="1" sz="700">
              <a:solidFill>
                <a:schemeClr val="accent3"/>
              </a:solidFill>
            </a:endParaRPr>
          </a:p>
          <a:p>
            <a:pPr indent="-311150" lvl="1" marL="514350" rtl="0" algn="just">
              <a:lnSpc>
                <a:spcPct val="115000"/>
              </a:lnSpc>
              <a:spcBef>
                <a:spcPts val="0"/>
              </a:spcBef>
              <a:spcAft>
                <a:spcPts val="0"/>
              </a:spcAft>
              <a:buSzPts val="1300"/>
              <a:buChar char="◆"/>
            </a:pPr>
            <a:r>
              <a:rPr b="1" lang="en" sz="1300" u="sng"/>
              <a:t>Focus</a:t>
            </a:r>
            <a:r>
              <a:rPr lang="en" sz="1300"/>
              <a:t>: North York, Toronto, Canada</a:t>
            </a:r>
            <a:endParaRPr sz="1300"/>
          </a:p>
          <a:p>
            <a:pPr indent="0" lvl="0" marL="914400" rtl="0" algn="just">
              <a:lnSpc>
                <a:spcPct val="115000"/>
              </a:lnSpc>
              <a:spcBef>
                <a:spcPts val="0"/>
              </a:spcBef>
              <a:spcAft>
                <a:spcPts val="0"/>
              </a:spcAft>
              <a:buNone/>
            </a:pPr>
            <a:r>
              <a:t/>
            </a:r>
            <a:endParaRPr sz="1300"/>
          </a:p>
          <a:p>
            <a:pPr indent="-311150" lvl="1" marL="514350" rtl="0" algn="just">
              <a:lnSpc>
                <a:spcPct val="115000"/>
              </a:lnSpc>
              <a:spcBef>
                <a:spcPts val="0"/>
              </a:spcBef>
              <a:spcAft>
                <a:spcPts val="0"/>
              </a:spcAft>
              <a:buSzPts val="1300"/>
              <a:buChar char="◆"/>
            </a:pPr>
            <a:r>
              <a:rPr b="1" lang="en" sz="1300" u="sng"/>
              <a:t>Services considered</a:t>
            </a:r>
            <a:r>
              <a:rPr lang="en" sz="1300"/>
              <a:t>: Ambulances and Fire Trucks </a:t>
            </a:r>
            <a:endParaRPr sz="1300"/>
          </a:p>
          <a:p>
            <a:pPr indent="0" lvl="0" marL="914400" rtl="0" algn="just">
              <a:lnSpc>
                <a:spcPct val="115000"/>
              </a:lnSpc>
              <a:spcBef>
                <a:spcPts val="0"/>
              </a:spcBef>
              <a:spcAft>
                <a:spcPts val="0"/>
              </a:spcAft>
              <a:buNone/>
            </a:pPr>
            <a:r>
              <a:t/>
            </a:r>
            <a:endParaRPr sz="1300"/>
          </a:p>
          <a:p>
            <a:pPr indent="-311150" lvl="1" marL="514350" rtl="0" algn="just">
              <a:lnSpc>
                <a:spcPct val="115000"/>
              </a:lnSpc>
              <a:spcBef>
                <a:spcPts val="0"/>
              </a:spcBef>
              <a:spcAft>
                <a:spcPts val="0"/>
              </a:spcAft>
              <a:buSzPts val="1300"/>
              <a:buChar char="◆"/>
            </a:pPr>
            <a:r>
              <a:rPr b="1" lang="en" sz="1300" u="sng"/>
              <a:t>Target Users</a:t>
            </a:r>
            <a:r>
              <a:rPr lang="en" sz="1300"/>
              <a:t>: Emergency Responders and </a:t>
            </a:r>
            <a:r>
              <a:rPr lang="en" sz="1300"/>
              <a:t>Bystanders</a:t>
            </a:r>
            <a:endParaRPr sz="1300"/>
          </a:p>
          <a:p>
            <a:pPr indent="0" lvl="0" marL="914400" rtl="0" algn="just">
              <a:lnSpc>
                <a:spcPct val="115000"/>
              </a:lnSpc>
              <a:spcBef>
                <a:spcPts val="0"/>
              </a:spcBef>
              <a:spcAft>
                <a:spcPts val="0"/>
              </a:spcAft>
              <a:buNone/>
            </a:pPr>
            <a:r>
              <a:t/>
            </a:r>
            <a:endParaRPr sz="1300"/>
          </a:p>
          <a:p>
            <a:pPr indent="-311150" lvl="1" marL="514350" rtl="0" algn="just">
              <a:lnSpc>
                <a:spcPct val="115000"/>
              </a:lnSpc>
              <a:spcBef>
                <a:spcPts val="0"/>
              </a:spcBef>
              <a:spcAft>
                <a:spcPts val="0"/>
              </a:spcAft>
              <a:buSzPts val="1300"/>
              <a:buChar char="◆"/>
            </a:pPr>
            <a:r>
              <a:rPr b="1" lang="en" sz="1300" u="sng"/>
              <a:t>Challenges</a:t>
            </a:r>
            <a:r>
              <a:rPr lang="en" sz="1300"/>
              <a:t>: Runtime and emergency responder data </a:t>
            </a:r>
            <a:endParaRPr sz="1300"/>
          </a:p>
          <a:p>
            <a:pPr indent="0" lvl="0" marL="914400" rtl="0" algn="just">
              <a:lnSpc>
                <a:spcPct val="115000"/>
              </a:lnSpc>
              <a:spcBef>
                <a:spcPts val="0"/>
              </a:spcBef>
              <a:spcAft>
                <a:spcPts val="0"/>
              </a:spcAft>
              <a:buNone/>
            </a:pPr>
            <a:r>
              <a:t/>
            </a:r>
            <a:endParaRPr sz="1300"/>
          </a:p>
          <a:p>
            <a:pPr indent="-311150" lvl="1" marL="514350" rtl="0" algn="just">
              <a:lnSpc>
                <a:spcPct val="115000"/>
              </a:lnSpc>
              <a:spcBef>
                <a:spcPts val="0"/>
              </a:spcBef>
              <a:spcAft>
                <a:spcPts val="0"/>
              </a:spcAft>
              <a:buSzPts val="1300"/>
              <a:buChar char="◆"/>
            </a:pPr>
            <a:r>
              <a:rPr b="1" lang="en" sz="1300" u="sng"/>
              <a:t>Live Traffic Data:</a:t>
            </a:r>
            <a:r>
              <a:rPr lang="en" sz="1300"/>
              <a:t> Bing Traffic API</a:t>
            </a:r>
            <a:endParaRPr sz="1300"/>
          </a:p>
          <a:p>
            <a:pPr indent="0" lvl="0" marL="0" rtl="0" algn="just">
              <a:lnSpc>
                <a:spcPct val="100000"/>
              </a:lnSpc>
              <a:spcBef>
                <a:spcPts val="0"/>
              </a:spcBef>
              <a:spcAft>
                <a:spcPts val="0"/>
              </a:spcAft>
              <a:buNone/>
            </a:pPr>
            <a:r>
              <a:t/>
            </a:r>
            <a:endParaRPr b="1" sz="900">
              <a:solidFill>
                <a:srgbClr val="000000"/>
              </a:solidFill>
              <a:latin typeface="Times New Roman"/>
              <a:ea typeface="Times New Roman"/>
              <a:cs typeface="Times New Roman"/>
              <a:sym typeface="Times New Roman"/>
            </a:endParaRPr>
          </a:p>
        </p:txBody>
      </p:sp>
      <p:sp>
        <p:nvSpPr>
          <p:cNvPr id="100" name="Google Shape;100;p14"/>
          <p:cNvSpPr txBox="1"/>
          <p:nvPr/>
        </p:nvSpPr>
        <p:spPr>
          <a:xfrm>
            <a:off x="6533550" y="3993075"/>
            <a:ext cx="1884600" cy="7413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FF0000"/>
              </a:buClr>
              <a:buSzPts val="1400"/>
              <a:buFont typeface="Lato"/>
              <a:buChar char="●"/>
            </a:pPr>
            <a:r>
              <a:rPr lang="en">
                <a:latin typeface="Lato"/>
                <a:ea typeface="Lato"/>
                <a:cs typeface="Lato"/>
                <a:sym typeface="Lato"/>
              </a:rPr>
              <a:t>Hospitals </a:t>
            </a:r>
            <a:endParaRPr>
              <a:latin typeface="Lato"/>
              <a:ea typeface="Lato"/>
              <a:cs typeface="Lato"/>
              <a:sym typeface="Lato"/>
            </a:endParaRPr>
          </a:p>
          <a:p>
            <a:pPr indent="-317500" lvl="0" marL="457200" rtl="0" algn="l">
              <a:lnSpc>
                <a:spcPct val="150000"/>
              </a:lnSpc>
              <a:spcBef>
                <a:spcPts val="0"/>
              </a:spcBef>
              <a:spcAft>
                <a:spcPts val="0"/>
              </a:spcAft>
              <a:buClr>
                <a:srgbClr val="0000FF"/>
              </a:buClr>
              <a:buSzPts val="1400"/>
              <a:buFont typeface="Lato"/>
              <a:buChar char="●"/>
            </a:pPr>
            <a:r>
              <a:rPr lang="en">
                <a:latin typeface="Lato"/>
                <a:ea typeface="Lato"/>
                <a:cs typeface="Lato"/>
                <a:sym typeface="Lato"/>
              </a:rPr>
              <a:t>Fire Stations</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Formulation  and Modeling</a:t>
            </a:r>
            <a:endParaRPr/>
          </a:p>
        </p:txBody>
      </p:sp>
      <p:graphicFrame>
        <p:nvGraphicFramePr>
          <p:cNvPr id="106" name="Google Shape;106;p15"/>
          <p:cNvGraphicFramePr/>
          <p:nvPr/>
        </p:nvGraphicFramePr>
        <p:xfrm>
          <a:off x="952500" y="2015325"/>
          <a:ext cx="3000000" cy="3000000"/>
        </p:xfrm>
        <a:graphic>
          <a:graphicData uri="http://schemas.openxmlformats.org/drawingml/2006/table">
            <a:tbl>
              <a:tblPr>
                <a:noFill/>
                <a:tableStyleId>{E1ACE02A-62D8-4968-87B7-055C21893F97}</a:tableStyleId>
              </a:tblPr>
              <a:tblGrid>
                <a:gridCol w="3876100"/>
                <a:gridCol w="3458850"/>
              </a:tblGrid>
              <a:tr h="449625">
                <a:tc gridSpan="2">
                  <a:txBody>
                    <a:bodyPr/>
                    <a:lstStyle/>
                    <a:p>
                      <a:pPr indent="0" lvl="0" marL="0" rtl="0" algn="ctr">
                        <a:spcBef>
                          <a:spcPts val="0"/>
                        </a:spcBef>
                        <a:spcAft>
                          <a:spcPts val="0"/>
                        </a:spcAft>
                        <a:buNone/>
                      </a:pPr>
                      <a:r>
                        <a:rPr b="1" lang="en"/>
                        <a:t>Objective Equations</a:t>
                      </a:r>
                      <a:endParaRPr b="1"/>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solidFill>
                      <a:srgbClr val="CFE2F3"/>
                    </a:solidFill>
                  </a:tcPr>
                </a:tc>
                <a:tc hMerge="1"/>
              </a:tr>
              <a:tr h="2370400">
                <a:tc>
                  <a:txBody>
                    <a:bodyPr/>
                    <a:lstStyle/>
                    <a:p>
                      <a:pPr indent="-247650" lvl="0" marL="342900" rtl="0" algn="l">
                        <a:spcBef>
                          <a:spcPts val="0"/>
                        </a:spcBef>
                        <a:spcAft>
                          <a:spcPts val="0"/>
                        </a:spcAft>
                        <a:buSzPts val="1200"/>
                        <a:buAutoNum type="arabicPeriod"/>
                      </a:pPr>
                      <a:r>
                        <a:rPr lang="en" sz="1200" u="sng"/>
                        <a:t>Minimize risk of delays</a:t>
                      </a:r>
                      <a:endParaRPr sz="1200" u="sng"/>
                    </a:p>
                    <a:p>
                      <a:pPr indent="0" lvl="0" marL="0" rtl="0" algn="l">
                        <a:spcBef>
                          <a:spcPts val="0"/>
                        </a:spcBef>
                        <a:spcAft>
                          <a:spcPts val="0"/>
                        </a:spcAft>
                        <a:buNone/>
                      </a:pPr>
                      <a:r>
                        <a:t/>
                      </a:r>
                      <a:endParaRPr sz="1100"/>
                    </a:p>
                    <a:p>
                      <a:pPr indent="0" lvl="0" marL="457200" rtl="0" algn="l">
                        <a:spcBef>
                          <a:spcPts val="0"/>
                        </a:spcBef>
                        <a:spcAft>
                          <a:spcPts val="0"/>
                        </a:spcAft>
                        <a:buNone/>
                      </a:pPr>
                      <a:r>
                        <a:t/>
                      </a:r>
                      <a:endParaRPr sz="1100"/>
                    </a:p>
                    <a:p>
                      <a:pPr indent="0" lvl="0" marL="457200" rtl="0" algn="l">
                        <a:spcBef>
                          <a:spcPts val="0"/>
                        </a:spcBef>
                        <a:spcAft>
                          <a:spcPts val="0"/>
                        </a:spcAft>
                        <a:buNone/>
                      </a:pPr>
                      <a:r>
                        <a:t/>
                      </a:r>
                      <a:endParaRPr sz="1100"/>
                    </a:p>
                    <a:p>
                      <a:pPr indent="-247650" lvl="0" marL="342900" rtl="0" algn="l">
                        <a:spcBef>
                          <a:spcPts val="0"/>
                        </a:spcBef>
                        <a:spcAft>
                          <a:spcPts val="0"/>
                        </a:spcAft>
                        <a:buSzPts val="1200"/>
                        <a:buAutoNum type="arabicPeriod"/>
                      </a:pPr>
                      <a:r>
                        <a:rPr lang="en" sz="1200" u="sng"/>
                        <a:t>Minimize emergency responders dispatched</a:t>
                      </a:r>
                      <a:endParaRPr sz="1200" u="sng"/>
                    </a:p>
                    <a:p>
                      <a:pPr indent="0" lvl="0" marL="457200" rtl="0" algn="l">
                        <a:spcBef>
                          <a:spcPts val="0"/>
                        </a:spcBef>
                        <a:spcAft>
                          <a:spcPts val="0"/>
                        </a:spcAft>
                        <a:buNone/>
                      </a:pPr>
                      <a:r>
                        <a:t/>
                      </a:r>
                      <a:endParaRPr sz="1100"/>
                    </a:p>
                    <a:p>
                      <a:pPr indent="0" lvl="0" marL="457200" rtl="0" algn="l">
                        <a:spcBef>
                          <a:spcPts val="0"/>
                        </a:spcBef>
                        <a:spcAft>
                          <a:spcPts val="0"/>
                        </a:spcAft>
                        <a:buNone/>
                      </a:pPr>
                      <a:r>
                        <a:t/>
                      </a:r>
                      <a:endParaRPr sz="1100"/>
                    </a:p>
                    <a:p>
                      <a:pPr indent="0" lvl="0" marL="457200" rtl="0" algn="l">
                        <a:spcBef>
                          <a:spcPts val="0"/>
                        </a:spcBef>
                        <a:spcAft>
                          <a:spcPts val="0"/>
                        </a:spcAft>
                        <a:buNone/>
                      </a:pPr>
                      <a:r>
                        <a:t/>
                      </a:r>
                      <a:endParaRPr sz="1100"/>
                    </a:p>
                    <a:p>
                      <a:pPr indent="0" lvl="0" marL="457200" rtl="0" algn="l">
                        <a:spcBef>
                          <a:spcPts val="0"/>
                        </a:spcBef>
                        <a:spcAft>
                          <a:spcPts val="0"/>
                        </a:spcAft>
                        <a:buNone/>
                      </a:pPr>
                      <a:r>
                        <a:t/>
                      </a:r>
                      <a:endParaRPr sz="1100"/>
                    </a:p>
                    <a:p>
                      <a:pPr indent="-247650" lvl="0" marL="342900" rtl="0" algn="l">
                        <a:spcBef>
                          <a:spcPts val="0"/>
                        </a:spcBef>
                        <a:spcAft>
                          <a:spcPts val="0"/>
                        </a:spcAft>
                        <a:buSzPts val="1200"/>
                        <a:buAutoNum type="arabicPeriod"/>
                      </a:pPr>
                      <a:r>
                        <a:rPr lang="en" sz="1200" u="sng"/>
                        <a:t>Minimize response travel time </a:t>
                      </a:r>
                      <a:endParaRPr sz="1200" u="sng"/>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c>
                  <a:txBody>
                    <a:bodyPr/>
                    <a:lstStyle/>
                    <a:p>
                      <a:pPr indent="-228600" lvl="0" marL="285750" rtl="0" algn="l">
                        <a:spcBef>
                          <a:spcPts val="0"/>
                        </a:spcBef>
                        <a:spcAft>
                          <a:spcPts val="0"/>
                        </a:spcAft>
                        <a:buNone/>
                      </a:pPr>
                      <a:r>
                        <a:rPr lang="en" sz="1100">
                          <a:latin typeface="Courier New"/>
                          <a:ea typeface="Courier New"/>
                          <a:cs typeface="Courier New"/>
                          <a:sym typeface="Courier New"/>
                        </a:rPr>
                        <a:t>M</a:t>
                      </a:r>
                      <a:r>
                        <a:rPr lang="en" sz="1100">
                          <a:latin typeface="Times New Roman"/>
                          <a:ea typeface="Times New Roman"/>
                          <a:cs typeface="Times New Roman"/>
                          <a:sym typeface="Times New Roman"/>
                        </a:rPr>
                        <a:t> = total number of emergencies </a:t>
                      </a:r>
                      <a:endParaRPr sz="1100">
                        <a:latin typeface="Times New Roman"/>
                        <a:ea typeface="Times New Roman"/>
                        <a:cs typeface="Times New Roman"/>
                        <a:sym typeface="Times New Roman"/>
                      </a:endParaRPr>
                    </a:p>
                    <a:p>
                      <a:pPr indent="-228600" lvl="0" marL="285750" rtl="0" algn="l">
                        <a:spcBef>
                          <a:spcPts val="0"/>
                        </a:spcBef>
                        <a:spcAft>
                          <a:spcPts val="0"/>
                        </a:spcAft>
                        <a:buNone/>
                      </a:pPr>
                      <a:r>
                        <a:t/>
                      </a:r>
                      <a:endParaRPr sz="500">
                        <a:latin typeface="Times New Roman"/>
                        <a:ea typeface="Times New Roman"/>
                        <a:cs typeface="Times New Roman"/>
                        <a:sym typeface="Times New Roman"/>
                      </a:endParaRPr>
                    </a:p>
                    <a:p>
                      <a:pPr indent="-228600" lvl="0" marL="285750" rtl="0" algn="l">
                        <a:spcBef>
                          <a:spcPts val="0"/>
                        </a:spcBef>
                        <a:spcAft>
                          <a:spcPts val="0"/>
                        </a:spcAft>
                        <a:buNone/>
                      </a:pPr>
                      <a:r>
                        <a:rPr lang="en" sz="1100">
                          <a:latin typeface="Courier New"/>
                          <a:ea typeface="Courier New"/>
                          <a:cs typeface="Courier New"/>
                          <a:sym typeface="Courier New"/>
                        </a:rPr>
                        <a:t>K</a:t>
                      </a:r>
                      <a:r>
                        <a:rPr lang="en" sz="1100">
                          <a:latin typeface="Times New Roman"/>
                          <a:ea typeface="Times New Roman"/>
                          <a:cs typeface="Times New Roman"/>
                          <a:sym typeface="Times New Roman"/>
                        </a:rPr>
                        <a:t> = total number of emergency responders available </a:t>
                      </a:r>
                      <a:endParaRPr sz="1100">
                        <a:latin typeface="Times New Roman"/>
                        <a:ea typeface="Times New Roman"/>
                        <a:cs typeface="Times New Roman"/>
                        <a:sym typeface="Times New Roman"/>
                      </a:endParaRPr>
                    </a:p>
                    <a:p>
                      <a:pPr indent="-228600" lvl="0" marL="285750" rtl="0" algn="l">
                        <a:spcBef>
                          <a:spcPts val="0"/>
                        </a:spcBef>
                        <a:spcAft>
                          <a:spcPts val="0"/>
                        </a:spcAft>
                        <a:buNone/>
                      </a:pPr>
                      <a:r>
                        <a:t/>
                      </a:r>
                      <a:endParaRPr sz="500">
                        <a:latin typeface="Times New Roman"/>
                        <a:ea typeface="Times New Roman"/>
                        <a:cs typeface="Times New Roman"/>
                        <a:sym typeface="Times New Roman"/>
                      </a:endParaRPr>
                    </a:p>
                    <a:p>
                      <a:pPr indent="-228600" lvl="0" marL="285750" rtl="0" algn="l">
                        <a:spcBef>
                          <a:spcPts val="0"/>
                        </a:spcBef>
                        <a:spcAft>
                          <a:spcPts val="0"/>
                        </a:spcAft>
                        <a:buNone/>
                      </a:pPr>
                      <a:r>
                        <a:rPr lang="en" sz="1100">
                          <a:latin typeface="Courier New"/>
                          <a:ea typeface="Courier New"/>
                          <a:cs typeface="Courier New"/>
                          <a:sym typeface="Courier New"/>
                        </a:rPr>
                        <a:t>N</a:t>
                      </a:r>
                      <a:r>
                        <a:rPr lang="en" sz="1100">
                          <a:latin typeface="Times New Roman"/>
                          <a:ea typeface="Times New Roman"/>
                          <a:cs typeface="Times New Roman"/>
                          <a:sym typeface="Times New Roman"/>
                        </a:rPr>
                        <a:t> = total number of emergency responder centers</a:t>
                      </a:r>
                      <a:endParaRPr sz="1100">
                        <a:latin typeface="Times New Roman"/>
                        <a:ea typeface="Times New Roman"/>
                        <a:cs typeface="Times New Roman"/>
                        <a:sym typeface="Times New Roman"/>
                      </a:endParaRPr>
                    </a:p>
                    <a:p>
                      <a:pPr indent="-228600" lvl="0" marL="285750" rtl="0" algn="l">
                        <a:spcBef>
                          <a:spcPts val="0"/>
                        </a:spcBef>
                        <a:spcAft>
                          <a:spcPts val="0"/>
                        </a:spcAft>
                        <a:buNone/>
                      </a:pPr>
                      <a:r>
                        <a:t/>
                      </a:r>
                      <a:endParaRPr sz="500">
                        <a:latin typeface="Times New Roman"/>
                        <a:ea typeface="Times New Roman"/>
                        <a:cs typeface="Times New Roman"/>
                        <a:sym typeface="Times New Roman"/>
                      </a:endParaRPr>
                    </a:p>
                    <a:p>
                      <a:pPr indent="-228600" lvl="0" marL="285750" rtl="0" algn="l">
                        <a:spcBef>
                          <a:spcPts val="0"/>
                        </a:spcBef>
                        <a:spcAft>
                          <a:spcPts val="0"/>
                        </a:spcAft>
                        <a:buNone/>
                      </a:pPr>
                      <a:r>
                        <a:rPr lang="en" sz="1100">
                          <a:latin typeface="Courier New"/>
                          <a:ea typeface="Courier New"/>
                          <a:cs typeface="Courier New"/>
                          <a:sym typeface="Courier New"/>
                        </a:rPr>
                        <a:t>D</a:t>
                      </a:r>
                      <a:r>
                        <a:rPr baseline="-25000" lang="en" sz="1100">
                          <a:latin typeface="Courier New"/>
                          <a:ea typeface="Courier New"/>
                          <a:cs typeface="Courier New"/>
                          <a:sym typeface="Courier New"/>
                        </a:rPr>
                        <a:t>i</a:t>
                      </a:r>
                      <a:r>
                        <a:rPr lang="en" sz="1100">
                          <a:latin typeface="Times New Roman"/>
                          <a:ea typeface="Times New Roman"/>
                          <a:cs typeface="Times New Roman"/>
                          <a:sym typeface="Times New Roman"/>
                        </a:rPr>
                        <a:t> = number of emergency responders dispatched from  location </a:t>
                      </a:r>
                      <a:r>
                        <a:rPr lang="en" sz="1100">
                          <a:latin typeface="Courier New"/>
                          <a:ea typeface="Courier New"/>
                          <a:cs typeface="Courier New"/>
                          <a:sym typeface="Courier New"/>
                        </a:rPr>
                        <a:t>i</a:t>
                      </a:r>
                      <a:r>
                        <a:rPr lang="en" sz="1100">
                          <a:latin typeface="Times New Roman"/>
                          <a:ea typeface="Times New Roman"/>
                          <a:cs typeface="Times New Roman"/>
                          <a:sym typeface="Times New Roman"/>
                        </a:rPr>
                        <a:t> (</a:t>
                      </a:r>
                      <a:r>
                        <a:rPr lang="en" sz="1100">
                          <a:latin typeface="Courier New"/>
                          <a:ea typeface="Courier New"/>
                          <a:cs typeface="Courier New"/>
                          <a:sym typeface="Courier New"/>
                        </a:rPr>
                        <a:t>i</a:t>
                      </a:r>
                      <a:r>
                        <a:rPr lang="en" sz="1100">
                          <a:latin typeface="Times New Roman"/>
                          <a:ea typeface="Times New Roman"/>
                          <a:cs typeface="Times New Roman"/>
                          <a:sym typeface="Times New Roman"/>
                        </a:rPr>
                        <a:t>  [1, N])</a:t>
                      </a:r>
                      <a:endParaRPr sz="1100">
                        <a:latin typeface="Times New Roman"/>
                        <a:ea typeface="Times New Roman"/>
                        <a:cs typeface="Times New Roman"/>
                        <a:sym typeface="Times New Roman"/>
                      </a:endParaRPr>
                    </a:p>
                    <a:p>
                      <a:pPr indent="-228600" lvl="0" marL="285750" rtl="0" algn="l">
                        <a:spcBef>
                          <a:spcPts val="0"/>
                        </a:spcBef>
                        <a:spcAft>
                          <a:spcPts val="0"/>
                        </a:spcAft>
                        <a:buNone/>
                      </a:pPr>
                      <a:r>
                        <a:t/>
                      </a:r>
                      <a:endParaRPr sz="500">
                        <a:latin typeface="Times New Roman"/>
                        <a:ea typeface="Times New Roman"/>
                        <a:cs typeface="Times New Roman"/>
                        <a:sym typeface="Times New Roman"/>
                      </a:endParaRPr>
                    </a:p>
                    <a:p>
                      <a:pPr indent="-228600" lvl="0" marL="285750" rtl="0" algn="l">
                        <a:spcBef>
                          <a:spcPts val="0"/>
                        </a:spcBef>
                        <a:spcAft>
                          <a:spcPts val="0"/>
                        </a:spcAft>
                        <a:buNone/>
                      </a:pPr>
                      <a:r>
                        <a:rPr lang="en" sz="1100">
                          <a:latin typeface="Courier New"/>
                          <a:ea typeface="Courier New"/>
                          <a:cs typeface="Courier New"/>
                          <a:sym typeface="Courier New"/>
                        </a:rPr>
                        <a:t>ER</a:t>
                      </a:r>
                      <a:r>
                        <a:rPr baseline="-25000" lang="en" sz="1100">
                          <a:latin typeface="Courier New"/>
                          <a:ea typeface="Courier New"/>
                          <a:cs typeface="Courier New"/>
                          <a:sym typeface="Courier New"/>
                        </a:rPr>
                        <a:t>i</a:t>
                      </a:r>
                      <a:r>
                        <a:rPr lang="en" sz="1100">
                          <a:latin typeface="Times New Roman"/>
                          <a:ea typeface="Times New Roman"/>
                          <a:cs typeface="Times New Roman"/>
                          <a:sym typeface="Times New Roman"/>
                        </a:rPr>
                        <a:t> = location of emergency responder </a:t>
                      </a:r>
                      <a:r>
                        <a:rPr lang="en" sz="1100">
                          <a:latin typeface="Courier New"/>
                          <a:ea typeface="Courier New"/>
                          <a:cs typeface="Courier New"/>
                          <a:sym typeface="Courier New"/>
                        </a:rPr>
                        <a:t>i</a:t>
                      </a:r>
                      <a:r>
                        <a:rPr lang="en" sz="1100">
                          <a:latin typeface="Times New Roman"/>
                          <a:ea typeface="Times New Roman"/>
                          <a:cs typeface="Times New Roman"/>
                          <a:sym typeface="Times New Roman"/>
                        </a:rPr>
                        <a:t> (</a:t>
                      </a:r>
                      <a:r>
                        <a:rPr lang="en" sz="1100">
                          <a:latin typeface="Courier New"/>
                          <a:ea typeface="Courier New"/>
                          <a:cs typeface="Courier New"/>
                          <a:sym typeface="Courier New"/>
                        </a:rPr>
                        <a:t>i</a:t>
                      </a:r>
                      <a:r>
                        <a:rPr lang="en" sz="1100">
                          <a:latin typeface="Times New Roman"/>
                          <a:ea typeface="Times New Roman"/>
                          <a:cs typeface="Times New Roman"/>
                          <a:sym typeface="Times New Roman"/>
                        </a:rPr>
                        <a:t>  [1, K])</a:t>
                      </a:r>
                      <a:endParaRPr sz="1100">
                        <a:latin typeface="Times New Roman"/>
                        <a:ea typeface="Times New Roman"/>
                        <a:cs typeface="Times New Roman"/>
                        <a:sym typeface="Times New Roman"/>
                      </a:endParaRPr>
                    </a:p>
                    <a:p>
                      <a:pPr indent="-228600" lvl="0" marL="285750" rtl="0" algn="l">
                        <a:spcBef>
                          <a:spcPts val="0"/>
                        </a:spcBef>
                        <a:spcAft>
                          <a:spcPts val="0"/>
                        </a:spcAft>
                        <a:buNone/>
                      </a:pPr>
                      <a:r>
                        <a:t/>
                      </a:r>
                      <a:endParaRPr sz="500">
                        <a:latin typeface="Times New Roman"/>
                        <a:ea typeface="Times New Roman"/>
                        <a:cs typeface="Times New Roman"/>
                        <a:sym typeface="Times New Roman"/>
                      </a:endParaRPr>
                    </a:p>
                    <a:p>
                      <a:pPr indent="-228600" lvl="0" marL="285750" rtl="0" algn="l">
                        <a:spcBef>
                          <a:spcPts val="0"/>
                        </a:spcBef>
                        <a:spcAft>
                          <a:spcPts val="0"/>
                        </a:spcAft>
                        <a:buNone/>
                      </a:pPr>
                      <a:r>
                        <a:rPr lang="en" sz="1100">
                          <a:latin typeface="Courier New"/>
                          <a:ea typeface="Courier New"/>
                          <a:cs typeface="Courier New"/>
                          <a:sym typeface="Courier New"/>
                        </a:rPr>
                        <a:t>E</a:t>
                      </a:r>
                      <a:r>
                        <a:rPr baseline="-25000" lang="en" sz="1100">
                          <a:latin typeface="Courier New"/>
                          <a:ea typeface="Courier New"/>
                          <a:cs typeface="Courier New"/>
                          <a:sym typeface="Courier New"/>
                        </a:rPr>
                        <a:t>i</a:t>
                      </a:r>
                      <a:r>
                        <a:rPr lang="en" sz="1100">
                          <a:latin typeface="Times New Roman"/>
                          <a:ea typeface="Times New Roman"/>
                          <a:cs typeface="Times New Roman"/>
                          <a:sym typeface="Times New Roman"/>
                        </a:rPr>
                        <a:t> = location of the emergency i (</a:t>
                      </a:r>
                      <a:r>
                        <a:rPr lang="en" sz="1100">
                          <a:latin typeface="Courier New"/>
                          <a:ea typeface="Courier New"/>
                          <a:cs typeface="Courier New"/>
                          <a:sym typeface="Courier New"/>
                        </a:rPr>
                        <a:t>i</a:t>
                      </a:r>
                      <a:r>
                        <a:rPr lang="en" sz="1100">
                          <a:latin typeface="Times New Roman"/>
                          <a:ea typeface="Times New Roman"/>
                          <a:cs typeface="Times New Roman"/>
                          <a:sym typeface="Times New Roman"/>
                        </a:rPr>
                        <a:t>  [1, M])</a:t>
                      </a:r>
                      <a:endParaRPr sz="1100">
                        <a:latin typeface="Times New Roman"/>
                        <a:ea typeface="Times New Roman"/>
                        <a:cs typeface="Times New Roman"/>
                        <a:sym typeface="Times New Roman"/>
                      </a:endParaRPr>
                    </a:p>
                    <a:p>
                      <a:pPr indent="0" lvl="0" marL="57150" rtl="0" algn="l">
                        <a:spcBef>
                          <a:spcPts val="300"/>
                        </a:spcBef>
                        <a:spcAft>
                          <a:spcPts val="0"/>
                        </a:spcAft>
                        <a:buNone/>
                      </a:pPr>
                      <a:r>
                        <a:t/>
                      </a:r>
                      <a:endParaRPr sz="100">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latin typeface="Courier New"/>
                          <a:ea typeface="Courier New"/>
                          <a:cs typeface="Courier New"/>
                          <a:sym typeface="Courier New"/>
                        </a:rPr>
                        <a:t> R</a:t>
                      </a:r>
                      <a:r>
                        <a:rPr baseline="-25000" lang="en" sz="1100">
                          <a:latin typeface="Courier New"/>
                          <a:ea typeface="Courier New"/>
                          <a:cs typeface="Courier New"/>
                          <a:sym typeface="Courier New"/>
                        </a:rPr>
                        <a:t>ij </a:t>
                      </a:r>
                      <a:r>
                        <a:rPr lang="en" sz="1100">
                          <a:latin typeface="Times New Roman"/>
                          <a:ea typeface="Times New Roman"/>
                          <a:cs typeface="Times New Roman"/>
                          <a:sym typeface="Times New Roman"/>
                        </a:rPr>
                        <a:t>= travel time from </a:t>
                      </a:r>
                      <a:r>
                        <a:rPr lang="en" sz="1100">
                          <a:latin typeface="Courier New"/>
                          <a:ea typeface="Courier New"/>
                          <a:cs typeface="Courier New"/>
                          <a:sym typeface="Courier New"/>
                        </a:rPr>
                        <a:t>E</a:t>
                      </a:r>
                      <a:r>
                        <a:rPr baseline="-25000" lang="en" sz="1100">
                          <a:latin typeface="Courier New"/>
                          <a:ea typeface="Courier New"/>
                          <a:cs typeface="Courier New"/>
                          <a:sym typeface="Courier New"/>
                        </a:rPr>
                        <a:t>i</a:t>
                      </a:r>
                      <a:r>
                        <a:rPr lang="en" sz="1100">
                          <a:latin typeface="Times New Roman"/>
                          <a:ea typeface="Times New Roman"/>
                          <a:cs typeface="Times New Roman"/>
                          <a:sym typeface="Times New Roman"/>
                        </a:rPr>
                        <a:t> to </a:t>
                      </a:r>
                      <a:r>
                        <a:rPr lang="en" sz="1100">
                          <a:latin typeface="Courier New"/>
                          <a:ea typeface="Courier New"/>
                          <a:cs typeface="Courier New"/>
                          <a:sym typeface="Courier New"/>
                        </a:rPr>
                        <a:t>E</a:t>
                      </a:r>
                      <a:r>
                        <a:rPr baseline="-25000" lang="en" sz="1100">
                          <a:latin typeface="Courier New"/>
                          <a:ea typeface="Courier New"/>
                          <a:cs typeface="Courier New"/>
                          <a:sym typeface="Courier New"/>
                        </a:rPr>
                        <a:t>j</a:t>
                      </a:r>
                      <a:endParaRPr baseline="-25000" sz="1100">
                        <a:latin typeface="Courier New"/>
                        <a:ea typeface="Courier New"/>
                        <a:cs typeface="Courier New"/>
                        <a:sym typeface="Courier New"/>
                      </a:endParaRPr>
                    </a:p>
                    <a:p>
                      <a:pPr indent="-228600" lvl="0" marL="285750" rtl="0" algn="l">
                        <a:spcBef>
                          <a:spcPts val="300"/>
                        </a:spcBef>
                        <a:spcAft>
                          <a:spcPts val="0"/>
                        </a:spcAft>
                        <a:buNone/>
                      </a:pPr>
                      <a:r>
                        <a:t/>
                      </a:r>
                      <a:endParaRPr sz="1100">
                        <a:latin typeface="Times New Roman"/>
                        <a:ea typeface="Times New Roman"/>
                        <a:cs typeface="Times New Roman"/>
                        <a:sym typeface="Times New Roman"/>
                      </a:endParaRPr>
                    </a:p>
                    <a:p>
                      <a:pPr indent="0" lvl="0" marL="0" rtl="0" algn="l">
                        <a:spcBef>
                          <a:spcPts val="300"/>
                        </a:spcBef>
                        <a:spcAft>
                          <a:spcPts val="0"/>
                        </a:spcAft>
                        <a:buNone/>
                      </a:pPr>
                      <a:r>
                        <a:t/>
                      </a:r>
                      <a:endParaRPr sz="1100"/>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r>
            </a:tbl>
          </a:graphicData>
        </a:graphic>
      </p:graphicFrame>
      <p:pic>
        <p:nvPicPr>
          <p:cNvPr id="107" name="Google Shape;107;p15"/>
          <p:cNvPicPr preferRelativeResize="0"/>
          <p:nvPr/>
        </p:nvPicPr>
        <p:blipFill>
          <a:blip r:embed="rId3">
            <a:alphaModFix/>
          </a:blip>
          <a:stretch>
            <a:fillRect/>
          </a:stretch>
        </p:blipFill>
        <p:spPr>
          <a:xfrm>
            <a:off x="1679075" y="2823400"/>
            <a:ext cx="2124075" cy="209550"/>
          </a:xfrm>
          <a:prstGeom prst="rect">
            <a:avLst/>
          </a:prstGeom>
          <a:noFill/>
          <a:ln>
            <a:noFill/>
          </a:ln>
        </p:spPr>
      </p:pic>
      <p:pic>
        <p:nvPicPr>
          <p:cNvPr id="108" name="Google Shape;108;p15"/>
          <p:cNvPicPr preferRelativeResize="0"/>
          <p:nvPr/>
        </p:nvPicPr>
        <p:blipFill>
          <a:blip r:embed="rId4">
            <a:alphaModFix/>
          </a:blip>
          <a:stretch>
            <a:fillRect/>
          </a:stretch>
        </p:blipFill>
        <p:spPr>
          <a:xfrm>
            <a:off x="1673750" y="3485700"/>
            <a:ext cx="2228850" cy="371475"/>
          </a:xfrm>
          <a:prstGeom prst="rect">
            <a:avLst/>
          </a:prstGeom>
          <a:noFill/>
          <a:ln>
            <a:noFill/>
          </a:ln>
        </p:spPr>
      </p:pic>
      <p:pic>
        <p:nvPicPr>
          <p:cNvPr id="109" name="Google Shape;109;p15"/>
          <p:cNvPicPr preferRelativeResize="0"/>
          <p:nvPr/>
        </p:nvPicPr>
        <p:blipFill>
          <a:blip r:embed="rId5">
            <a:alphaModFix/>
          </a:blip>
          <a:stretch>
            <a:fillRect/>
          </a:stretch>
        </p:blipFill>
        <p:spPr>
          <a:xfrm>
            <a:off x="2130050" y="4304425"/>
            <a:ext cx="1085850" cy="447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type="title"/>
          </p:nvPr>
        </p:nvSpPr>
        <p:spPr>
          <a:xfrm>
            <a:off x="727650" y="12349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Traffic Incidents Data </a:t>
            </a:r>
            <a:endParaRPr/>
          </a:p>
        </p:txBody>
      </p:sp>
      <p:pic>
        <p:nvPicPr>
          <p:cNvPr id="115" name="Google Shape;115;p16"/>
          <p:cNvPicPr preferRelativeResize="0"/>
          <p:nvPr/>
        </p:nvPicPr>
        <p:blipFill rotWithShape="1">
          <a:blip r:embed="rId3">
            <a:alphaModFix/>
          </a:blip>
          <a:srcRect b="24670" l="0" r="18606" t="0"/>
          <a:stretch/>
        </p:blipFill>
        <p:spPr>
          <a:xfrm>
            <a:off x="727650" y="1903350"/>
            <a:ext cx="4203325" cy="2853725"/>
          </a:xfrm>
          <a:prstGeom prst="rect">
            <a:avLst/>
          </a:prstGeom>
          <a:noFill/>
          <a:ln>
            <a:noFill/>
          </a:ln>
        </p:spPr>
      </p:pic>
      <p:sp>
        <p:nvSpPr>
          <p:cNvPr id="116" name="Google Shape;116;p16"/>
          <p:cNvSpPr txBox="1"/>
          <p:nvPr>
            <p:ph idx="1" type="body"/>
          </p:nvPr>
        </p:nvSpPr>
        <p:spPr>
          <a:xfrm>
            <a:off x="5096900" y="1827125"/>
            <a:ext cx="3676200" cy="285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500"/>
              <a:t>Historical Traffic</a:t>
            </a:r>
            <a:endParaRPr b="1" sz="1500"/>
          </a:p>
          <a:p>
            <a:pPr indent="-311150" lvl="0" marL="457200" rtl="0" algn="l">
              <a:lnSpc>
                <a:spcPct val="100000"/>
              </a:lnSpc>
              <a:spcBef>
                <a:spcPts val="0"/>
              </a:spcBef>
              <a:spcAft>
                <a:spcPts val="0"/>
              </a:spcAft>
              <a:buSzPts val="1300"/>
              <a:buChar char="●"/>
            </a:pPr>
            <a:r>
              <a:rPr lang="en"/>
              <a:t>K-Means</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b="1" lang="en" sz="1500"/>
              <a:t>Live Traffic</a:t>
            </a:r>
            <a:endParaRPr b="1" sz="1500"/>
          </a:p>
          <a:p>
            <a:pPr indent="-311150" lvl="0" marL="457200" rtl="0" algn="l">
              <a:lnSpc>
                <a:spcPct val="100000"/>
              </a:lnSpc>
              <a:spcBef>
                <a:spcPts val="0"/>
              </a:spcBef>
              <a:spcAft>
                <a:spcPts val="0"/>
              </a:spcAft>
              <a:buSzPts val="1300"/>
              <a:buChar char="●"/>
            </a:pPr>
            <a:r>
              <a:rPr lang="en"/>
              <a:t>Node and edge risk scores</a:t>
            </a:r>
            <a:endParaRPr/>
          </a:p>
          <a:p>
            <a:pPr indent="0" lvl="0" marL="0" rtl="0" algn="l">
              <a:lnSpc>
                <a:spcPct val="100000"/>
              </a:lnSpc>
              <a:spcBef>
                <a:spcPts val="0"/>
              </a:spcBef>
              <a:spcAft>
                <a:spcPts val="0"/>
              </a:spcAft>
              <a:buNone/>
            </a:pPr>
            <a:r>
              <a:rPr lang="en" sz="1500"/>
              <a:t>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p:txBody>
      </p:sp>
      <p:pic>
        <p:nvPicPr>
          <p:cNvPr id="117" name="Google Shape;117;p16"/>
          <p:cNvPicPr preferRelativeResize="0"/>
          <p:nvPr/>
        </p:nvPicPr>
        <p:blipFill>
          <a:blip r:embed="rId4">
            <a:alphaModFix/>
          </a:blip>
          <a:stretch>
            <a:fillRect/>
          </a:stretch>
        </p:blipFill>
        <p:spPr>
          <a:xfrm>
            <a:off x="5704700" y="3445025"/>
            <a:ext cx="2600276" cy="1388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727650" y="1263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Importance of W</a:t>
            </a:r>
            <a:r>
              <a:rPr lang="en"/>
              <a:t>eights</a:t>
            </a:r>
            <a:r>
              <a:rPr lang="en"/>
              <a:t> </a:t>
            </a:r>
            <a:endParaRPr/>
          </a:p>
        </p:txBody>
      </p:sp>
      <p:pic>
        <p:nvPicPr>
          <p:cNvPr id="123" name="Google Shape;123;p17"/>
          <p:cNvPicPr preferRelativeResize="0"/>
          <p:nvPr/>
        </p:nvPicPr>
        <p:blipFill rotWithShape="1">
          <a:blip r:embed="rId3">
            <a:alphaModFix/>
          </a:blip>
          <a:srcRect b="0" l="0" r="16645" t="0"/>
          <a:stretch/>
        </p:blipFill>
        <p:spPr>
          <a:xfrm>
            <a:off x="1217698" y="2265075"/>
            <a:ext cx="2529350" cy="2105750"/>
          </a:xfrm>
          <a:prstGeom prst="rect">
            <a:avLst/>
          </a:prstGeom>
          <a:noFill/>
          <a:ln>
            <a:noFill/>
          </a:ln>
        </p:spPr>
      </p:pic>
      <p:sp>
        <p:nvSpPr>
          <p:cNvPr id="124" name="Google Shape;124;p17"/>
          <p:cNvSpPr txBox="1"/>
          <p:nvPr>
            <p:ph idx="1" type="body"/>
          </p:nvPr>
        </p:nvSpPr>
        <p:spPr>
          <a:xfrm>
            <a:off x="4160350" y="2239600"/>
            <a:ext cx="4511400" cy="21567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Clr>
                <a:srgbClr val="000000"/>
              </a:buClr>
              <a:buSzPts val="1500"/>
              <a:buChar char="➔"/>
            </a:pPr>
            <a:r>
              <a:rPr lang="en" sz="1500"/>
              <a:t>Risky nodes have inflated weights</a:t>
            </a:r>
            <a:endParaRPr sz="1500"/>
          </a:p>
          <a:p>
            <a:pPr indent="0" lvl="0" marL="457200" rtl="0" algn="l">
              <a:lnSpc>
                <a:spcPct val="100000"/>
              </a:lnSpc>
              <a:spcBef>
                <a:spcPts val="0"/>
              </a:spcBef>
              <a:spcAft>
                <a:spcPts val="0"/>
              </a:spcAft>
              <a:buNone/>
            </a:pPr>
            <a:r>
              <a:rPr lang="en" sz="1500"/>
              <a:t> </a:t>
            </a:r>
            <a:endParaRPr sz="1500"/>
          </a:p>
          <a:p>
            <a:pPr indent="0" lvl="0" marL="45720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Clr>
                <a:srgbClr val="000000"/>
              </a:buClr>
              <a:buSzPts val="1500"/>
              <a:buChar char="➔"/>
            </a:pPr>
            <a:r>
              <a:rPr b="1" lang="en" sz="1500">
                <a:solidFill>
                  <a:srgbClr val="0000FF"/>
                </a:solidFill>
              </a:rPr>
              <a:t>Blue</a:t>
            </a:r>
            <a:r>
              <a:rPr lang="en" sz="1500">
                <a:solidFill>
                  <a:srgbClr val="0000FF"/>
                </a:solidFill>
              </a:rPr>
              <a:t> → </a:t>
            </a:r>
            <a:r>
              <a:rPr lang="en" sz="1500">
                <a:solidFill>
                  <a:srgbClr val="000000"/>
                </a:solidFill>
              </a:rPr>
              <a:t>Path nodes with low risk</a:t>
            </a:r>
            <a:endParaRPr sz="1500">
              <a:solidFill>
                <a:srgbClr val="000000"/>
              </a:solidFill>
            </a:endParaRPr>
          </a:p>
          <a:p>
            <a:pPr indent="0" lvl="0" marL="457200" rtl="0" algn="l">
              <a:lnSpc>
                <a:spcPct val="100000"/>
              </a:lnSpc>
              <a:spcBef>
                <a:spcPts val="0"/>
              </a:spcBef>
              <a:spcAft>
                <a:spcPts val="0"/>
              </a:spcAft>
              <a:buNone/>
            </a:pPr>
            <a:r>
              <a:t/>
            </a:r>
            <a:endParaRPr sz="1500">
              <a:solidFill>
                <a:srgbClr val="000000"/>
              </a:solidFill>
            </a:endParaRPr>
          </a:p>
          <a:p>
            <a:pPr indent="0" lvl="0" marL="457200" rtl="0" algn="l">
              <a:lnSpc>
                <a:spcPct val="100000"/>
              </a:lnSpc>
              <a:spcBef>
                <a:spcPts val="0"/>
              </a:spcBef>
              <a:spcAft>
                <a:spcPts val="0"/>
              </a:spcAft>
              <a:buNone/>
            </a:pPr>
            <a:r>
              <a:t/>
            </a:r>
            <a:endParaRPr sz="1500">
              <a:solidFill>
                <a:srgbClr val="000000"/>
              </a:solidFill>
            </a:endParaRPr>
          </a:p>
          <a:p>
            <a:pPr indent="-323850" lvl="0" marL="457200" rtl="0" algn="l">
              <a:lnSpc>
                <a:spcPct val="100000"/>
              </a:lnSpc>
              <a:spcBef>
                <a:spcPts val="0"/>
              </a:spcBef>
              <a:spcAft>
                <a:spcPts val="0"/>
              </a:spcAft>
              <a:buClr>
                <a:srgbClr val="000000"/>
              </a:buClr>
              <a:buSzPts val="1500"/>
              <a:buChar char="➔"/>
            </a:pPr>
            <a:r>
              <a:rPr b="1" lang="en" sz="1500">
                <a:solidFill>
                  <a:srgbClr val="FF0000"/>
                </a:solidFill>
              </a:rPr>
              <a:t>Red </a:t>
            </a:r>
            <a:r>
              <a:rPr lang="en" sz="1500">
                <a:solidFill>
                  <a:srgbClr val="0000FF"/>
                </a:solidFill>
              </a:rPr>
              <a:t>→ </a:t>
            </a:r>
            <a:r>
              <a:rPr lang="en" sz="1500">
                <a:solidFill>
                  <a:srgbClr val="000000"/>
                </a:solidFill>
              </a:rPr>
              <a:t>Path nodes with high risk</a:t>
            </a:r>
            <a:endParaRPr b="1" sz="150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nvSpPr>
        <p:spPr>
          <a:xfrm>
            <a:off x="5020775" y="3131400"/>
            <a:ext cx="3460800" cy="1528200"/>
          </a:xfrm>
          <a:prstGeom prst="rect">
            <a:avLst/>
          </a:prstGeom>
          <a:solidFill>
            <a:srgbClr val="F3F3F3"/>
          </a:solidFill>
          <a:ln cap="flat" cmpd="sng" w="9525">
            <a:solidFill>
              <a:srgbClr val="D9D9D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30" name="Google Shape;130;p18"/>
          <p:cNvSpPr txBox="1"/>
          <p:nvPr/>
        </p:nvSpPr>
        <p:spPr>
          <a:xfrm>
            <a:off x="1463950" y="3131400"/>
            <a:ext cx="1556100" cy="1528200"/>
          </a:xfrm>
          <a:prstGeom prst="rect">
            <a:avLst/>
          </a:prstGeom>
          <a:solidFill>
            <a:srgbClr val="F3F3F3"/>
          </a:solidFill>
          <a:ln cap="flat" cmpd="sng" w="9525">
            <a:solidFill>
              <a:srgbClr val="D9D9D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31" name="Google Shape;131;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 Utilized</a:t>
            </a:r>
            <a:endParaRPr/>
          </a:p>
          <a:p>
            <a:pPr indent="0" lvl="0" marL="0" rtl="0" algn="l">
              <a:spcBef>
                <a:spcPts val="0"/>
              </a:spcBef>
              <a:spcAft>
                <a:spcPts val="0"/>
              </a:spcAft>
              <a:buNone/>
            </a:pPr>
            <a:r>
              <a:t/>
            </a:r>
            <a:endParaRPr/>
          </a:p>
        </p:txBody>
      </p:sp>
      <p:sp>
        <p:nvSpPr>
          <p:cNvPr id="132" name="Google Shape;132;p18"/>
          <p:cNvSpPr txBox="1"/>
          <p:nvPr>
            <p:ph idx="1" type="body"/>
          </p:nvPr>
        </p:nvSpPr>
        <p:spPr>
          <a:xfrm>
            <a:off x="5020150" y="-15003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Deterministic Search -&gt; Graph Search Methods -&gt; Informed Search -&gt; Shortest Path -&gt; A* </a:t>
            </a:r>
            <a:endParaRPr/>
          </a:p>
          <a:p>
            <a:pPr indent="0" lvl="0" marL="0" rtl="0" algn="l">
              <a:spcBef>
                <a:spcPts val="1600"/>
              </a:spcBef>
              <a:spcAft>
                <a:spcPts val="0"/>
              </a:spcAft>
              <a:buNone/>
            </a:pPr>
            <a:r>
              <a:rPr lang="en"/>
              <a:t>Stochastic</a:t>
            </a:r>
            <a:r>
              <a:rPr lang="en"/>
              <a:t> Search -&gt; Trajectory Method -&gt; </a:t>
            </a:r>
            <a:r>
              <a:rPr lang="en"/>
              <a:t>Simulated</a:t>
            </a:r>
            <a:r>
              <a:rPr lang="en"/>
              <a:t> Annealing </a:t>
            </a:r>
            <a:endParaRPr/>
          </a:p>
          <a:p>
            <a:pPr indent="0" lvl="0" marL="0" rtl="0" algn="l">
              <a:spcBef>
                <a:spcPts val="1600"/>
              </a:spcBef>
              <a:spcAft>
                <a:spcPts val="1600"/>
              </a:spcAft>
              <a:buNone/>
            </a:pPr>
            <a:r>
              <a:rPr lang="en"/>
              <a:t>Stochastic Search -&gt; Population Based Methods  -&gt; Swarm Intelligence -&gt; Practicle Swam Optimization </a:t>
            </a:r>
            <a:endParaRPr/>
          </a:p>
        </p:txBody>
      </p:sp>
      <p:sp>
        <p:nvSpPr>
          <p:cNvPr id="133" name="Google Shape;133;p18"/>
          <p:cNvSpPr txBox="1"/>
          <p:nvPr/>
        </p:nvSpPr>
        <p:spPr>
          <a:xfrm>
            <a:off x="3559350" y="1985450"/>
            <a:ext cx="2025300" cy="42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Lato"/>
                <a:ea typeface="Lato"/>
                <a:cs typeface="Lato"/>
                <a:sym typeface="Lato"/>
              </a:rPr>
              <a:t>Search Algorithms</a:t>
            </a:r>
            <a:endParaRPr b="1" sz="1500">
              <a:latin typeface="Lato"/>
              <a:ea typeface="Lato"/>
              <a:cs typeface="Lato"/>
              <a:sym typeface="Lato"/>
            </a:endParaRPr>
          </a:p>
        </p:txBody>
      </p:sp>
      <p:sp>
        <p:nvSpPr>
          <p:cNvPr id="134" name="Google Shape;134;p18"/>
          <p:cNvSpPr txBox="1"/>
          <p:nvPr/>
        </p:nvSpPr>
        <p:spPr>
          <a:xfrm>
            <a:off x="1463950" y="2758300"/>
            <a:ext cx="16848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Exact Algorithms</a:t>
            </a:r>
            <a:endParaRPr>
              <a:latin typeface="Lato"/>
              <a:ea typeface="Lato"/>
              <a:cs typeface="Lato"/>
              <a:sym typeface="Lato"/>
            </a:endParaRPr>
          </a:p>
        </p:txBody>
      </p:sp>
      <p:sp>
        <p:nvSpPr>
          <p:cNvPr id="135" name="Google Shape;135;p18"/>
          <p:cNvSpPr txBox="1"/>
          <p:nvPr/>
        </p:nvSpPr>
        <p:spPr>
          <a:xfrm>
            <a:off x="5661100" y="2758300"/>
            <a:ext cx="21321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Approximate Algorithms</a:t>
            </a:r>
            <a:endParaRPr>
              <a:latin typeface="Lato"/>
              <a:ea typeface="Lato"/>
              <a:cs typeface="Lato"/>
              <a:sym typeface="Lato"/>
            </a:endParaRPr>
          </a:p>
        </p:txBody>
      </p:sp>
      <p:cxnSp>
        <p:nvCxnSpPr>
          <p:cNvPr id="136" name="Google Shape;136;p18"/>
          <p:cNvCxnSpPr>
            <a:stCxn id="133" idx="2"/>
            <a:endCxn id="134" idx="0"/>
          </p:cNvCxnSpPr>
          <p:nvPr/>
        </p:nvCxnSpPr>
        <p:spPr>
          <a:xfrm rot="5400000">
            <a:off x="3265950" y="1452200"/>
            <a:ext cx="346500" cy="2265600"/>
          </a:xfrm>
          <a:prstGeom prst="curvedConnector3">
            <a:avLst>
              <a:gd fmla="val 50007" name="adj1"/>
            </a:avLst>
          </a:prstGeom>
          <a:noFill/>
          <a:ln cap="flat" cmpd="sng" w="9525">
            <a:solidFill>
              <a:srgbClr val="FF00FF"/>
            </a:solidFill>
            <a:prstDash val="solid"/>
            <a:round/>
            <a:headEnd len="med" w="med" type="none"/>
            <a:tailEnd len="med" w="med" type="none"/>
          </a:ln>
        </p:spPr>
      </p:cxnSp>
      <p:cxnSp>
        <p:nvCxnSpPr>
          <p:cNvPr id="137" name="Google Shape;137;p18"/>
          <p:cNvCxnSpPr>
            <a:stCxn id="133" idx="2"/>
            <a:endCxn id="135" idx="0"/>
          </p:cNvCxnSpPr>
          <p:nvPr/>
        </p:nvCxnSpPr>
        <p:spPr>
          <a:xfrm flipH="1" rot="-5400000">
            <a:off x="5476350" y="1507400"/>
            <a:ext cx="346500" cy="2155200"/>
          </a:xfrm>
          <a:prstGeom prst="curvedConnector3">
            <a:avLst>
              <a:gd fmla="val 50007" name="adj1"/>
            </a:avLst>
          </a:prstGeom>
          <a:noFill/>
          <a:ln cap="flat" cmpd="sng" w="9525">
            <a:solidFill>
              <a:srgbClr val="0000FF"/>
            </a:solidFill>
            <a:prstDash val="solid"/>
            <a:round/>
            <a:headEnd len="med" w="med" type="none"/>
            <a:tailEnd len="med" w="med" type="none"/>
          </a:ln>
        </p:spPr>
      </p:cxnSp>
      <p:sp>
        <p:nvSpPr>
          <p:cNvPr id="138" name="Google Shape;138;p18"/>
          <p:cNvSpPr txBox="1"/>
          <p:nvPr/>
        </p:nvSpPr>
        <p:spPr>
          <a:xfrm>
            <a:off x="6135500" y="3160938"/>
            <a:ext cx="1225800" cy="29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Stochastic</a:t>
            </a:r>
            <a:endParaRPr sz="1200">
              <a:latin typeface="Lato"/>
              <a:ea typeface="Lato"/>
              <a:cs typeface="Lato"/>
              <a:sym typeface="Lato"/>
            </a:endParaRPr>
          </a:p>
        </p:txBody>
      </p:sp>
      <p:sp>
        <p:nvSpPr>
          <p:cNvPr id="139" name="Google Shape;139;p18"/>
          <p:cNvSpPr txBox="1"/>
          <p:nvPr/>
        </p:nvSpPr>
        <p:spPr>
          <a:xfrm>
            <a:off x="5377625" y="3481550"/>
            <a:ext cx="13857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Trajectory</a:t>
            </a:r>
            <a:endParaRPr sz="1200">
              <a:latin typeface="Lato"/>
              <a:ea typeface="Lato"/>
              <a:cs typeface="Lato"/>
              <a:sym typeface="Lato"/>
            </a:endParaRPr>
          </a:p>
        </p:txBody>
      </p:sp>
      <p:sp>
        <p:nvSpPr>
          <p:cNvPr id="140" name="Google Shape;140;p18"/>
          <p:cNvSpPr txBox="1"/>
          <p:nvPr/>
        </p:nvSpPr>
        <p:spPr>
          <a:xfrm>
            <a:off x="6994425" y="3536875"/>
            <a:ext cx="1361100" cy="2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Population Based</a:t>
            </a:r>
            <a:endParaRPr sz="1200">
              <a:latin typeface="Lato"/>
              <a:ea typeface="Lato"/>
              <a:cs typeface="Lato"/>
              <a:sym typeface="Lato"/>
            </a:endParaRPr>
          </a:p>
        </p:txBody>
      </p:sp>
      <p:sp>
        <p:nvSpPr>
          <p:cNvPr id="141" name="Google Shape;141;p18"/>
          <p:cNvSpPr txBox="1"/>
          <p:nvPr/>
        </p:nvSpPr>
        <p:spPr>
          <a:xfrm>
            <a:off x="1615001" y="3179450"/>
            <a:ext cx="1225800" cy="20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Graph Search</a:t>
            </a:r>
            <a:endParaRPr sz="1200">
              <a:latin typeface="Lato"/>
              <a:ea typeface="Lato"/>
              <a:cs typeface="Lato"/>
              <a:sym typeface="Lato"/>
            </a:endParaRPr>
          </a:p>
        </p:txBody>
      </p:sp>
      <p:sp>
        <p:nvSpPr>
          <p:cNvPr id="142" name="Google Shape;142;p18"/>
          <p:cNvSpPr txBox="1"/>
          <p:nvPr/>
        </p:nvSpPr>
        <p:spPr>
          <a:xfrm>
            <a:off x="1554075" y="3557850"/>
            <a:ext cx="1361100" cy="34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Informed Search</a:t>
            </a:r>
            <a:endParaRPr sz="1200">
              <a:latin typeface="Lato"/>
              <a:ea typeface="Lato"/>
              <a:cs typeface="Lato"/>
              <a:sym typeface="Lato"/>
            </a:endParaRPr>
          </a:p>
        </p:txBody>
      </p:sp>
      <p:sp>
        <p:nvSpPr>
          <p:cNvPr id="143" name="Google Shape;143;p18"/>
          <p:cNvSpPr/>
          <p:nvPr/>
        </p:nvSpPr>
        <p:spPr>
          <a:xfrm>
            <a:off x="1642443" y="3997058"/>
            <a:ext cx="1180116" cy="587736"/>
          </a:xfrm>
          <a:prstGeom prst="cloud">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A*</a:t>
            </a:r>
            <a:endParaRPr b="1">
              <a:solidFill>
                <a:srgbClr val="FFFFFF"/>
              </a:solidFill>
            </a:endParaRPr>
          </a:p>
        </p:txBody>
      </p:sp>
      <p:sp>
        <p:nvSpPr>
          <p:cNvPr id="144" name="Google Shape;144;p18"/>
          <p:cNvSpPr/>
          <p:nvPr/>
        </p:nvSpPr>
        <p:spPr>
          <a:xfrm>
            <a:off x="5228125" y="3877600"/>
            <a:ext cx="1288008" cy="535248"/>
          </a:xfrm>
          <a:prstGeom prst="cloud">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SA</a:t>
            </a:r>
            <a:endParaRPr b="1">
              <a:solidFill>
                <a:srgbClr val="FFFFFF"/>
              </a:solidFill>
            </a:endParaRPr>
          </a:p>
        </p:txBody>
      </p:sp>
      <p:sp>
        <p:nvSpPr>
          <p:cNvPr id="145" name="Google Shape;145;p18"/>
          <p:cNvSpPr/>
          <p:nvPr/>
        </p:nvSpPr>
        <p:spPr>
          <a:xfrm>
            <a:off x="7032000" y="3902338"/>
            <a:ext cx="1309932" cy="485784"/>
          </a:xfrm>
          <a:prstGeom prst="cloud">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PSO</a:t>
            </a:r>
            <a:endParaRPr b="1">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9"/>
          <p:cNvSpPr txBox="1"/>
          <p:nvPr>
            <p:ph type="title"/>
          </p:nvPr>
        </p:nvSpPr>
        <p:spPr>
          <a:xfrm>
            <a:off x="811425" y="0"/>
            <a:ext cx="75702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 1: Accidents &lt; EV - A*</a:t>
            </a:r>
            <a:endParaRPr/>
          </a:p>
        </p:txBody>
      </p:sp>
      <p:pic>
        <p:nvPicPr>
          <p:cNvPr id="151" name="Google Shape;151;p19"/>
          <p:cNvPicPr preferRelativeResize="0"/>
          <p:nvPr/>
        </p:nvPicPr>
        <p:blipFill>
          <a:blip r:embed="rId3">
            <a:alphaModFix/>
          </a:blip>
          <a:stretch>
            <a:fillRect/>
          </a:stretch>
        </p:blipFill>
        <p:spPr>
          <a:xfrm>
            <a:off x="786900" y="535200"/>
            <a:ext cx="7570200" cy="4447493"/>
          </a:xfrm>
          <a:prstGeom prst="rect">
            <a:avLst/>
          </a:prstGeom>
          <a:noFill/>
          <a:ln>
            <a:noFill/>
          </a:ln>
        </p:spPr>
      </p:pic>
      <p:sp>
        <p:nvSpPr>
          <p:cNvPr id="152" name="Google Shape;152;p19"/>
          <p:cNvSpPr txBox="1"/>
          <p:nvPr/>
        </p:nvSpPr>
        <p:spPr>
          <a:xfrm>
            <a:off x="959400" y="639600"/>
            <a:ext cx="2132100" cy="8262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FFFFFF"/>
                </a:solidFill>
                <a:latin typeface="Lato"/>
                <a:ea typeface="Lato"/>
                <a:cs typeface="Lato"/>
                <a:sym typeface="Lato"/>
              </a:rPr>
              <a:t>Hospital</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Fire Station</a:t>
            </a:r>
            <a:endParaRPr>
              <a:solidFill>
                <a:srgbClr val="FFFFFF"/>
              </a:solidFill>
              <a:latin typeface="Lato"/>
              <a:ea typeface="Lato"/>
              <a:cs typeface="Lato"/>
              <a:sym typeface="Lato"/>
            </a:endParaRPr>
          </a:p>
          <a:p>
            <a:pPr indent="0" lvl="0" marL="0" rtl="0" algn="l">
              <a:spcBef>
                <a:spcPts val="0"/>
              </a:spcBef>
              <a:spcAft>
                <a:spcPts val="0"/>
              </a:spcAft>
              <a:buNone/>
            </a:pPr>
            <a:r>
              <a:t/>
            </a:r>
            <a:endParaRPr sz="400">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Other points = </a:t>
            </a:r>
            <a:r>
              <a:rPr lang="en">
                <a:solidFill>
                  <a:srgbClr val="FFFFFF"/>
                </a:solidFill>
                <a:latin typeface="Lato"/>
                <a:ea typeface="Lato"/>
                <a:cs typeface="Lato"/>
                <a:sym typeface="Lato"/>
              </a:rPr>
              <a:t>accidents</a:t>
            </a:r>
            <a:endParaRPr>
              <a:solidFill>
                <a:srgbClr val="FFFFFF"/>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t>
            </a:r>
            <a:endParaRPr>
              <a:latin typeface="Lato"/>
              <a:ea typeface="Lato"/>
              <a:cs typeface="Lato"/>
              <a:sym typeface="Lato"/>
            </a:endParaRPr>
          </a:p>
        </p:txBody>
      </p:sp>
      <p:sp>
        <p:nvSpPr>
          <p:cNvPr id="153" name="Google Shape;153;p19"/>
          <p:cNvSpPr/>
          <p:nvPr/>
        </p:nvSpPr>
        <p:spPr>
          <a:xfrm>
            <a:off x="1172600" y="772850"/>
            <a:ext cx="146700" cy="159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1185925" y="974799"/>
            <a:ext cx="146700" cy="159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811425" y="0"/>
            <a:ext cx="75702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r>
              <a:rPr lang="en"/>
              <a:t> 1: Accidents &lt; EV </a:t>
            </a:r>
            <a:r>
              <a:rPr lang="en"/>
              <a:t>- </a:t>
            </a:r>
            <a:r>
              <a:rPr lang="en"/>
              <a:t>PSO</a:t>
            </a:r>
            <a:endParaRPr/>
          </a:p>
        </p:txBody>
      </p:sp>
      <p:pic>
        <p:nvPicPr>
          <p:cNvPr id="160" name="Google Shape;160;p20"/>
          <p:cNvPicPr preferRelativeResize="0"/>
          <p:nvPr/>
        </p:nvPicPr>
        <p:blipFill>
          <a:blip r:embed="rId3">
            <a:alphaModFix/>
          </a:blip>
          <a:stretch>
            <a:fillRect/>
          </a:stretch>
        </p:blipFill>
        <p:spPr>
          <a:xfrm>
            <a:off x="811425" y="535200"/>
            <a:ext cx="7570076" cy="4523100"/>
          </a:xfrm>
          <a:prstGeom prst="rect">
            <a:avLst/>
          </a:prstGeom>
          <a:noFill/>
          <a:ln>
            <a:noFill/>
          </a:ln>
        </p:spPr>
      </p:pic>
      <p:sp>
        <p:nvSpPr>
          <p:cNvPr id="161" name="Google Shape;161;p20"/>
          <p:cNvSpPr txBox="1"/>
          <p:nvPr/>
        </p:nvSpPr>
        <p:spPr>
          <a:xfrm>
            <a:off x="959400" y="639600"/>
            <a:ext cx="2132100" cy="8262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FFFFFF"/>
                </a:solidFill>
                <a:latin typeface="Lato"/>
                <a:ea typeface="Lato"/>
                <a:cs typeface="Lato"/>
                <a:sym typeface="Lato"/>
              </a:rPr>
              <a:t>Hospital</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Fire Station</a:t>
            </a:r>
            <a:endParaRPr>
              <a:solidFill>
                <a:srgbClr val="FFFFFF"/>
              </a:solidFill>
              <a:latin typeface="Lato"/>
              <a:ea typeface="Lato"/>
              <a:cs typeface="Lato"/>
              <a:sym typeface="Lato"/>
            </a:endParaRPr>
          </a:p>
          <a:p>
            <a:pPr indent="0" lvl="0" marL="0" rtl="0" algn="l">
              <a:spcBef>
                <a:spcPts val="0"/>
              </a:spcBef>
              <a:spcAft>
                <a:spcPts val="0"/>
              </a:spcAft>
              <a:buNone/>
            </a:pPr>
            <a:r>
              <a:t/>
            </a:r>
            <a:endParaRPr sz="400">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Other points = accidents</a:t>
            </a:r>
            <a:endParaRPr>
              <a:solidFill>
                <a:srgbClr val="FFFFFF"/>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t>
            </a:r>
            <a:endParaRPr>
              <a:latin typeface="Lato"/>
              <a:ea typeface="Lato"/>
              <a:cs typeface="Lato"/>
              <a:sym typeface="Lato"/>
            </a:endParaRPr>
          </a:p>
        </p:txBody>
      </p:sp>
      <p:sp>
        <p:nvSpPr>
          <p:cNvPr id="162" name="Google Shape;162;p20"/>
          <p:cNvSpPr/>
          <p:nvPr/>
        </p:nvSpPr>
        <p:spPr>
          <a:xfrm>
            <a:off x="1172600" y="772850"/>
            <a:ext cx="146700" cy="159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1185925" y="974799"/>
            <a:ext cx="146700" cy="159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1"/>
          <p:cNvPicPr preferRelativeResize="0"/>
          <p:nvPr/>
        </p:nvPicPr>
        <p:blipFill>
          <a:blip r:embed="rId3">
            <a:alphaModFix/>
          </a:blip>
          <a:stretch>
            <a:fillRect/>
          </a:stretch>
        </p:blipFill>
        <p:spPr>
          <a:xfrm>
            <a:off x="737388" y="535200"/>
            <a:ext cx="7718287" cy="4608300"/>
          </a:xfrm>
          <a:prstGeom prst="rect">
            <a:avLst/>
          </a:prstGeom>
          <a:noFill/>
          <a:ln>
            <a:noFill/>
          </a:ln>
        </p:spPr>
      </p:pic>
      <p:sp>
        <p:nvSpPr>
          <p:cNvPr id="169" name="Google Shape;169;p21"/>
          <p:cNvSpPr txBox="1"/>
          <p:nvPr>
            <p:ph type="title"/>
          </p:nvPr>
        </p:nvSpPr>
        <p:spPr>
          <a:xfrm>
            <a:off x="811425" y="0"/>
            <a:ext cx="75702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r>
              <a:rPr lang="en"/>
              <a:t> 2: Accidents &gt; EV - A*</a:t>
            </a:r>
            <a:endParaRPr/>
          </a:p>
        </p:txBody>
      </p:sp>
      <p:sp>
        <p:nvSpPr>
          <p:cNvPr id="170" name="Google Shape;170;p21"/>
          <p:cNvSpPr txBox="1"/>
          <p:nvPr/>
        </p:nvSpPr>
        <p:spPr>
          <a:xfrm>
            <a:off x="866125" y="639675"/>
            <a:ext cx="2651700" cy="11592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FFFFFF"/>
                </a:solidFill>
                <a:latin typeface="Lato"/>
                <a:ea typeface="Lato"/>
                <a:cs typeface="Lato"/>
                <a:sym typeface="Lato"/>
              </a:rPr>
              <a:t>Hospital</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Fire Station</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	Reroute from accidents</a:t>
            </a:r>
            <a:endParaRPr>
              <a:solidFill>
                <a:srgbClr val="FFFFFF"/>
              </a:solidFill>
              <a:latin typeface="Lato"/>
              <a:ea typeface="Lato"/>
              <a:cs typeface="Lato"/>
              <a:sym typeface="Lato"/>
            </a:endParaRPr>
          </a:p>
          <a:p>
            <a:pPr indent="0" lvl="0" marL="0" rtl="0" algn="l">
              <a:spcBef>
                <a:spcPts val="0"/>
              </a:spcBef>
              <a:spcAft>
                <a:spcPts val="0"/>
              </a:spcAft>
              <a:buNone/>
            </a:pPr>
            <a:r>
              <a:t/>
            </a:r>
            <a:endParaRPr sz="400">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Other points = accidents</a:t>
            </a:r>
            <a:endParaRPr>
              <a:solidFill>
                <a:srgbClr val="FFFFFF"/>
              </a:solidFill>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t>
            </a:r>
            <a:endParaRPr>
              <a:latin typeface="Lato"/>
              <a:ea typeface="Lato"/>
              <a:cs typeface="Lato"/>
              <a:sym typeface="Lato"/>
            </a:endParaRPr>
          </a:p>
        </p:txBody>
      </p:sp>
      <p:sp>
        <p:nvSpPr>
          <p:cNvPr id="171" name="Google Shape;171;p21"/>
          <p:cNvSpPr/>
          <p:nvPr/>
        </p:nvSpPr>
        <p:spPr>
          <a:xfrm>
            <a:off x="1079325" y="772925"/>
            <a:ext cx="146700" cy="159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1079325" y="974874"/>
            <a:ext cx="146700" cy="159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1071824" y="1174751"/>
            <a:ext cx="146700" cy="1599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